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396" r:id="rId3"/>
    <p:sldId id="405" r:id="rId4"/>
    <p:sldId id="400" r:id="rId5"/>
    <p:sldId id="390" r:id="rId6"/>
    <p:sldId id="399" r:id="rId7"/>
    <p:sldId id="395" r:id="rId8"/>
    <p:sldId id="411" r:id="rId9"/>
    <p:sldId id="412" r:id="rId10"/>
    <p:sldId id="393" r:id="rId11"/>
  </p:sldIdLst>
  <p:sldSz cx="9144000" cy="6858000" type="screen4x3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80808"/>
    <a:srgbClr val="8BC3D5"/>
    <a:srgbClr val="33CCFF"/>
    <a:srgbClr val="008080"/>
    <a:srgbClr val="1008B8"/>
    <a:srgbClr val="BC3600"/>
    <a:srgbClr val="0099FF"/>
    <a:srgbClr val="FF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03" autoAdjust="0"/>
    <p:restoredTop sz="98836" autoAdjust="0"/>
  </p:normalViewPr>
  <p:slideViewPr>
    <p:cSldViewPr>
      <p:cViewPr>
        <p:scale>
          <a:sx n="70" d="100"/>
          <a:sy n="70" d="100"/>
        </p:scale>
        <p:origin x="-1296" y="-168"/>
      </p:cViewPr>
      <p:guideLst>
        <p:guide orient="horz" pos="2154"/>
        <p:guide pos="2904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46"/>
        <p:guide pos="218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42"/>
  <c:chart>
    <c:autoTitleDeleted val="1"/>
    <c:plotArea>
      <c:layout>
        <c:manualLayout>
          <c:layoutTarget val="inner"/>
          <c:xMode val="edge"/>
          <c:yMode val="edge"/>
          <c:x val="9.1113629735677049E-2"/>
          <c:y val="0.14205507206336004"/>
          <c:w val="0.46379629629629593"/>
          <c:h val="0.8433250559052289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par secteur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2.4810312773403412E-2"/>
                  <c:y val="-0.30548200542728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 °/°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19050743657105E-2"/>
                  <c:y val="4.3135815650162408E-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lang="en-US"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20</a:t>
                    </a:r>
                    <a:r>
                      <a:rPr lang="en-US" sz="1800" b="0" i="0" baseline="0" dirty="0" smtClean="0"/>
                      <a:t>°/°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lang="en-US"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247265966754205E-2"/>
                  <c:y val="0.10247008318875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lang="en-US"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</a:t>
                    </a:r>
                    <a:r>
                      <a:rPr lang="en-US" sz="1800" b="0" i="0" baseline="0" dirty="0" smtClean="0"/>
                      <a:t>°/°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 lang="en-US"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Feuil1!$A$2:$A$4</c:f>
              <c:strCache>
                <c:ptCount val="3"/>
                <c:pt idx="0">
                  <c:v>70% : Etudes techniques de construction (bâtiments, routes, ouvrages d'art)
</c:v>
                </c:pt>
                <c:pt idx="1">
                  <c:v>20% : Etudes d'urbanisme, d'aménagement du territoire, d'hydraulique...
</c:v>
                </c:pt>
                <c:pt idx="2">
                  <c:v>10% : Etudes économiques (études de marché et sondages) et conseils aux entreprises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85450082628602"/>
          <c:y val="5.3240548878758509E-2"/>
          <c:w val="0.36034303003791202"/>
          <c:h val="0.91324772864930404"/>
        </c:manualLayout>
      </c:layout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rgbClr val="1008B8"/>
              </a:solidFill>
              <a:latin typeface="Georgia" panose="02040502050405020303" pitchFamily="18" charset="0"/>
              <a:ea typeface="+mn-ea"/>
              <a:cs typeface="Gautami" panose="020B0502040204020203" pitchFamily="34" charset="0"/>
            </a:defRPr>
          </a:pPr>
          <a:endParaRPr lang="fr-FR"/>
        </a:p>
      </c:txPr>
    </c:legend>
    <c:plotVisOnly val="1"/>
    <c:dispBlanksAs val="zero"/>
  </c:chart>
  <c:spPr>
    <a:noFill/>
    <a:effectLst>
      <a:outerShdw blurRad="50800" dist="50800" dir="5400000" algn="ctr" rotWithShape="0">
        <a:schemeClr val="bg2"/>
      </a:outerShdw>
    </a:effectLst>
  </c:spPr>
  <c:txPr>
    <a:bodyPr/>
    <a:lstStyle/>
    <a:p>
      <a:pPr>
        <a:defRPr lang="en-US"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97296-7650-49C3-B177-850FA209CC6D}" type="doc">
      <dgm:prSet loTypeId="urn:microsoft.com/office/officeart/2005/8/layout/vList5" loCatId="list" qsTypeId="urn:microsoft.com/office/officeart/2005/8/quickstyle/simple3#1" qsCatId="simple" csTypeId="urn:microsoft.com/office/officeart/2005/8/colors/accent2_1#1" csCatId="accent2" phldr="1"/>
      <dgm:spPr/>
      <dgm:t>
        <a:bodyPr/>
        <a:lstStyle/>
        <a:p>
          <a:endParaRPr lang="fr-FR"/>
        </a:p>
      </dgm:t>
    </dgm:pt>
    <dgm:pt modelId="{B4C7C7DF-C408-4C20-8D26-E11E9BFEC338}">
      <dgm:prSet custT="1"/>
      <dgm:spPr/>
      <dgm:t>
        <a:bodyPr/>
        <a:lstStyle/>
        <a:p>
          <a:pPr rtl="0"/>
          <a:endParaRPr lang="en-GB" sz="1100" dirty="0" smtClean="0"/>
        </a:p>
        <a:p>
          <a:pPr rtl="0"/>
          <a:endParaRPr lang="en-GB" sz="1100" dirty="0" smtClean="0"/>
        </a:p>
        <a:p>
          <a:pPr rtl="0"/>
          <a:r>
            <a:rPr lang="en-GB" sz="1800" b="1" dirty="0" smtClean="0">
              <a:latin typeface="Georgia" panose="02040502050405020303" pitchFamily="18" charset="0"/>
            </a:rPr>
            <a:t>L’ANBEIC EST</a:t>
          </a:r>
        </a:p>
        <a:p>
          <a:pPr rtl="0"/>
          <a:r>
            <a:rPr lang="en-GB" sz="1800" b="1" dirty="0" smtClean="0">
              <a:latin typeface="Georgia" panose="02040502050405020303" pitchFamily="18" charset="0"/>
            </a:rPr>
            <a:t> MEMBRE DE </a:t>
          </a:r>
          <a:r>
            <a:rPr lang="en-GB" sz="1400" b="1" dirty="0" smtClean="0"/>
            <a:t>:</a:t>
          </a:r>
          <a:endParaRPr lang="en-GB" sz="1400" dirty="0"/>
        </a:p>
      </dgm:t>
    </dgm:pt>
    <dgm:pt modelId="{D7FC0A2A-E810-4C81-8649-0F44B8EA2561}" type="parTrans" cxnId="{62704D9A-1248-408B-B4F0-AF73EC98C0A9}">
      <dgm:prSet/>
      <dgm:spPr/>
      <dgm:t>
        <a:bodyPr/>
        <a:lstStyle/>
        <a:p>
          <a:endParaRPr lang="fr-FR"/>
        </a:p>
      </dgm:t>
    </dgm:pt>
    <dgm:pt modelId="{74DA82AB-591F-4661-9C6F-3A09E5848A4C}" type="sibTrans" cxnId="{62704D9A-1248-408B-B4F0-AF73EC98C0A9}">
      <dgm:prSet/>
      <dgm:spPr/>
      <dgm:t>
        <a:bodyPr/>
        <a:lstStyle/>
        <a:p>
          <a:endParaRPr lang="fr-FR"/>
        </a:p>
      </dgm:t>
    </dgm:pt>
    <dgm:pt modelId="{8E876AF2-47AE-421D-B125-C963CCC7DD86}">
      <dgm:prSet custT="1"/>
      <dgm:spPr/>
      <dgm:t>
        <a:bodyPr/>
        <a:lstStyle/>
        <a:p>
          <a:pPr rtl="0"/>
          <a:r>
            <a:rPr lang="en-GB" sz="1600" dirty="0" smtClean="0">
              <a:latin typeface="Georgia" panose="02040502050405020303" pitchFamily="18" charset="0"/>
            </a:rPr>
            <a:t>FIDIC</a:t>
          </a:r>
          <a:r>
            <a:rPr lang="en-GB" sz="1600" b="1" dirty="0" smtClean="0">
              <a:latin typeface="Georgia" panose="02040502050405020303" pitchFamily="18" charset="0"/>
            </a:rPr>
            <a:t>: </a:t>
          </a:r>
        </a:p>
        <a:p>
          <a:pPr rtl="0"/>
          <a:r>
            <a:rPr lang="en-GB" sz="1600" dirty="0" smtClean="0">
              <a:latin typeface="Georgia" panose="02040502050405020303" pitchFamily="18" charset="0"/>
            </a:rPr>
            <a:t>LA FEDERATION INTERNATIONALE DES INGENIEURS CONSEILS</a:t>
          </a:r>
          <a:endParaRPr lang="fr-FR" sz="1600" dirty="0">
            <a:latin typeface="Georgia" panose="02040502050405020303" pitchFamily="18" charset="0"/>
          </a:endParaRPr>
        </a:p>
      </dgm:t>
    </dgm:pt>
    <dgm:pt modelId="{701CBEDA-F64A-47F4-8C73-EEA71F9995DB}" type="parTrans" cxnId="{DE88BE75-B960-49D0-9792-922A21EB3C03}">
      <dgm:prSet/>
      <dgm:spPr/>
      <dgm:t>
        <a:bodyPr/>
        <a:lstStyle/>
        <a:p>
          <a:endParaRPr lang="fr-FR"/>
        </a:p>
      </dgm:t>
    </dgm:pt>
    <dgm:pt modelId="{3414AA96-B696-4F58-AEB6-954069B377F0}" type="sibTrans" cxnId="{DE88BE75-B960-49D0-9792-922A21EB3C03}">
      <dgm:prSet/>
      <dgm:spPr/>
      <dgm:t>
        <a:bodyPr/>
        <a:lstStyle/>
        <a:p>
          <a:endParaRPr lang="fr-FR"/>
        </a:p>
      </dgm:t>
    </dgm:pt>
    <dgm:pt modelId="{AE28291C-FEF6-4A44-8108-2407EFFC64F4}">
      <dgm:prSet custT="1"/>
      <dgm:spPr/>
      <dgm:t>
        <a:bodyPr/>
        <a:lstStyle/>
        <a:p>
          <a:pPr rtl="0"/>
          <a:r>
            <a:rPr lang="en-GB" sz="1600" dirty="0" smtClean="0">
              <a:latin typeface="Georgia" panose="02040502050405020303" pitchFamily="18" charset="0"/>
            </a:rPr>
            <a:t>GAMA</a:t>
          </a:r>
          <a:r>
            <a:rPr lang="en-GB" sz="1600" b="1" dirty="0" smtClean="0">
              <a:latin typeface="Georgia" panose="02040502050405020303" pitchFamily="18" charset="0"/>
            </a:rPr>
            <a:t> : </a:t>
          </a:r>
        </a:p>
        <a:p>
          <a:pPr rtl="0"/>
          <a:r>
            <a:rPr lang="en-GB" sz="1600" dirty="0" smtClean="0">
              <a:latin typeface="Georgia" panose="02040502050405020303" pitchFamily="18" charset="0"/>
            </a:rPr>
            <a:t>LE GROUPE AFRICAIN  DES ASSOCIATIONS MEMBRES DE LA FIDIC</a:t>
          </a:r>
          <a:r>
            <a:rPr lang="en-GB" sz="1600" b="1" dirty="0" smtClean="0">
              <a:latin typeface="Georgia" panose="02040502050405020303" pitchFamily="18" charset="0"/>
            </a:rPr>
            <a:t> </a:t>
          </a:r>
          <a:endParaRPr lang="en-GB" sz="1600" b="1" dirty="0">
            <a:latin typeface="Georgia" panose="02040502050405020303" pitchFamily="18" charset="0"/>
          </a:endParaRPr>
        </a:p>
      </dgm:t>
    </dgm:pt>
    <dgm:pt modelId="{38E61FA8-AC86-4C5E-A21D-ED04A1BFFED1}" type="parTrans" cxnId="{E43614AB-C228-4998-AC6B-63B28C0DE71F}">
      <dgm:prSet/>
      <dgm:spPr/>
      <dgm:t>
        <a:bodyPr/>
        <a:lstStyle/>
        <a:p>
          <a:endParaRPr lang="fr-FR"/>
        </a:p>
      </dgm:t>
    </dgm:pt>
    <dgm:pt modelId="{7338F94E-00DD-4F5E-B109-271E5AA23545}" type="sibTrans" cxnId="{E43614AB-C228-4998-AC6B-63B28C0DE71F}">
      <dgm:prSet/>
      <dgm:spPr/>
      <dgm:t>
        <a:bodyPr/>
        <a:lstStyle/>
        <a:p>
          <a:endParaRPr lang="fr-FR"/>
        </a:p>
      </dgm:t>
    </dgm:pt>
    <dgm:pt modelId="{23FEA763-4F74-49EA-8167-4F49AE6040FA}" type="pres">
      <dgm:prSet presAssocID="{66297296-7650-49C3-B177-850FA209CC6D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C7C7C6-777F-4C51-B272-463A9BC9A93D}" type="pres">
      <dgm:prSet presAssocID="{B4C7C7DF-C408-4C20-8D26-E11E9BFEC338}" presName="linNode" presStyleCnt="0"/>
      <dgm:spPr/>
    </dgm:pt>
    <dgm:pt modelId="{9F8B78F9-F584-4D64-8C95-93620242D91B}" type="pres">
      <dgm:prSet presAssocID="{B4C7C7DF-C408-4C20-8D26-E11E9BFEC338}" presName="parentText" presStyleLbl="node1" presStyleIdx="0" presStyleCnt="3" custScaleX="108983" custScaleY="948374" custLinFactY="302479" custLinFactNeighborX="-54276" custLinFactNeighborY="4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942621-168B-499A-9C3F-49BADBA6F25B}" type="pres">
      <dgm:prSet presAssocID="{74DA82AB-591F-4661-9C6F-3A09E5848A4C}" presName="sp" presStyleCnt="0"/>
      <dgm:spPr/>
    </dgm:pt>
    <dgm:pt modelId="{B7374FC1-D744-49E4-B52A-70B8AABD8327}" type="pres">
      <dgm:prSet presAssocID="{8E876AF2-47AE-421D-B125-C963CCC7DD86}" presName="linNode" presStyleCnt="0"/>
      <dgm:spPr/>
    </dgm:pt>
    <dgm:pt modelId="{F0C8C94F-2876-438D-860E-D2B28561D53B}" type="pres">
      <dgm:prSet presAssocID="{8E876AF2-47AE-421D-B125-C963CCC7DD86}" presName="parentText" presStyleLbl="node1" presStyleIdx="1" presStyleCnt="3" custScaleX="156098" custScaleY="607434" custLinFactY="-300000" custLinFactNeighborX="64038" custLinFactNeighborY="-31342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9CF585-4711-4533-9359-37492D39E130}" type="pres">
      <dgm:prSet presAssocID="{3414AA96-B696-4F58-AEB6-954069B377F0}" presName="sp" presStyleCnt="0"/>
      <dgm:spPr/>
    </dgm:pt>
    <dgm:pt modelId="{00740EE9-7B81-44F8-BF30-E46EF86F763C}" type="pres">
      <dgm:prSet presAssocID="{AE28291C-FEF6-4A44-8108-2407EFFC64F4}" presName="linNode" presStyleCnt="0"/>
      <dgm:spPr/>
    </dgm:pt>
    <dgm:pt modelId="{4A47E05C-F2BF-4096-BAB4-14DCCEEBFEF6}" type="pres">
      <dgm:prSet presAssocID="{AE28291C-FEF6-4A44-8108-2407EFFC64F4}" presName="parentText" presStyleLbl="node1" presStyleIdx="2" presStyleCnt="3" custScaleX="147128" custScaleY="659287" custLinFactY="-100000" custLinFactNeighborX="64038" custLinFactNeighborY="-12504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A4B063-C66B-4B2D-AE71-4CF50B0B08EA}" type="presOf" srcId="{8E876AF2-47AE-421D-B125-C963CCC7DD86}" destId="{F0C8C94F-2876-438D-860E-D2B28561D53B}" srcOrd="0" destOrd="0" presId="urn:microsoft.com/office/officeart/2005/8/layout/vList5"/>
    <dgm:cxn modelId="{037613BE-F810-424A-A05C-CF6134F2A80B}" type="presOf" srcId="{AE28291C-FEF6-4A44-8108-2407EFFC64F4}" destId="{4A47E05C-F2BF-4096-BAB4-14DCCEEBFEF6}" srcOrd="0" destOrd="0" presId="urn:microsoft.com/office/officeart/2005/8/layout/vList5"/>
    <dgm:cxn modelId="{62704D9A-1248-408B-B4F0-AF73EC98C0A9}" srcId="{66297296-7650-49C3-B177-850FA209CC6D}" destId="{B4C7C7DF-C408-4C20-8D26-E11E9BFEC338}" srcOrd="0" destOrd="0" parTransId="{D7FC0A2A-E810-4C81-8649-0F44B8EA2561}" sibTransId="{74DA82AB-591F-4661-9C6F-3A09E5848A4C}"/>
    <dgm:cxn modelId="{DE88BE75-B960-49D0-9792-922A21EB3C03}" srcId="{66297296-7650-49C3-B177-850FA209CC6D}" destId="{8E876AF2-47AE-421D-B125-C963CCC7DD86}" srcOrd="1" destOrd="0" parTransId="{701CBEDA-F64A-47F4-8C73-EEA71F9995DB}" sibTransId="{3414AA96-B696-4F58-AEB6-954069B377F0}"/>
    <dgm:cxn modelId="{7D629ED1-9A73-4A6D-B018-D47AC1528AB9}" type="presOf" srcId="{B4C7C7DF-C408-4C20-8D26-E11E9BFEC338}" destId="{9F8B78F9-F584-4D64-8C95-93620242D91B}" srcOrd="0" destOrd="0" presId="urn:microsoft.com/office/officeart/2005/8/layout/vList5"/>
    <dgm:cxn modelId="{E43614AB-C228-4998-AC6B-63B28C0DE71F}" srcId="{66297296-7650-49C3-B177-850FA209CC6D}" destId="{AE28291C-FEF6-4A44-8108-2407EFFC64F4}" srcOrd="2" destOrd="0" parTransId="{38E61FA8-AC86-4C5E-A21D-ED04A1BFFED1}" sibTransId="{7338F94E-00DD-4F5E-B109-271E5AA23545}"/>
    <dgm:cxn modelId="{5CF90BBA-AE12-4858-A189-D1EDF801E9F2}" type="presOf" srcId="{66297296-7650-49C3-B177-850FA209CC6D}" destId="{23FEA763-4F74-49EA-8167-4F49AE6040FA}" srcOrd="0" destOrd="0" presId="urn:microsoft.com/office/officeart/2005/8/layout/vList5"/>
    <dgm:cxn modelId="{2657102A-2260-42AA-875E-B42BD6274862}" type="presParOf" srcId="{23FEA763-4F74-49EA-8167-4F49AE6040FA}" destId="{63C7C7C6-777F-4C51-B272-463A9BC9A93D}" srcOrd="0" destOrd="0" presId="urn:microsoft.com/office/officeart/2005/8/layout/vList5"/>
    <dgm:cxn modelId="{0EA1D702-F056-4B96-B899-082F28458C3B}" type="presParOf" srcId="{63C7C7C6-777F-4C51-B272-463A9BC9A93D}" destId="{9F8B78F9-F584-4D64-8C95-93620242D91B}" srcOrd="0" destOrd="0" presId="urn:microsoft.com/office/officeart/2005/8/layout/vList5"/>
    <dgm:cxn modelId="{5891F951-33FB-438A-98C8-C7201D028982}" type="presParOf" srcId="{23FEA763-4F74-49EA-8167-4F49AE6040FA}" destId="{8B942621-168B-499A-9C3F-49BADBA6F25B}" srcOrd="1" destOrd="0" presId="urn:microsoft.com/office/officeart/2005/8/layout/vList5"/>
    <dgm:cxn modelId="{E2DF79B5-BD0D-4063-8118-418BF5727237}" type="presParOf" srcId="{23FEA763-4F74-49EA-8167-4F49AE6040FA}" destId="{B7374FC1-D744-49E4-B52A-70B8AABD8327}" srcOrd="2" destOrd="0" presId="urn:microsoft.com/office/officeart/2005/8/layout/vList5"/>
    <dgm:cxn modelId="{CA53695B-7270-450C-B28E-6F2369A88B28}" type="presParOf" srcId="{B7374FC1-D744-49E4-B52A-70B8AABD8327}" destId="{F0C8C94F-2876-438D-860E-D2B28561D53B}" srcOrd="0" destOrd="0" presId="urn:microsoft.com/office/officeart/2005/8/layout/vList5"/>
    <dgm:cxn modelId="{BF8CD4D4-77EB-4974-965F-6634991F1567}" type="presParOf" srcId="{23FEA763-4F74-49EA-8167-4F49AE6040FA}" destId="{379CF585-4711-4533-9359-37492D39E130}" srcOrd="3" destOrd="0" presId="urn:microsoft.com/office/officeart/2005/8/layout/vList5"/>
    <dgm:cxn modelId="{D3F06430-9EC3-4434-BE60-16A5B140E066}" type="presParOf" srcId="{23FEA763-4F74-49EA-8167-4F49AE6040FA}" destId="{00740EE9-7B81-44F8-BF30-E46EF86F763C}" srcOrd="4" destOrd="0" presId="urn:microsoft.com/office/officeart/2005/8/layout/vList5"/>
    <dgm:cxn modelId="{005E4FB9-7CB7-43CB-ABFF-75F2DC136EF0}" type="presParOf" srcId="{00740EE9-7B81-44F8-BF30-E46EF86F763C}" destId="{4A47E05C-F2BF-4096-BAB4-14DCCEEBFEF6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B78F9-F584-4D64-8C95-93620242D91B}">
      <dsp:nvSpPr>
        <dsp:cNvPr id="0" name=""/>
        <dsp:cNvSpPr/>
      </dsp:nvSpPr>
      <dsp:spPr>
        <a:xfrm>
          <a:off x="152392" y="1371600"/>
          <a:ext cx="2478962" cy="18504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Georgia" pitchFamily="18" charset="0"/>
            </a:rPr>
            <a:t>L’ANBEIC EST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Georgia" pitchFamily="18" charset="0"/>
            </a:rPr>
            <a:t> MEMBRE DE </a:t>
          </a:r>
          <a:r>
            <a:rPr lang="en-GB" sz="1400" b="1" kern="1200" dirty="0" smtClean="0"/>
            <a:t>:</a:t>
          </a:r>
          <a:endParaRPr lang="en-GB" sz="1400" kern="1200" dirty="0"/>
        </a:p>
      </dsp:txBody>
      <dsp:txXfrm>
        <a:off x="152392" y="1371600"/>
        <a:ext cx="2478962" cy="1850407"/>
      </dsp:txXfrm>
    </dsp:sp>
    <dsp:sp modelId="{F0C8C94F-2876-438D-860E-D2B28561D53B}">
      <dsp:nvSpPr>
        <dsp:cNvPr id="0" name=""/>
        <dsp:cNvSpPr/>
      </dsp:nvSpPr>
      <dsp:spPr>
        <a:xfrm>
          <a:off x="2773944" y="664254"/>
          <a:ext cx="3550655" cy="11851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eorgia" pitchFamily="18" charset="0"/>
            </a:rPr>
            <a:t>FIDIC</a:t>
          </a:r>
          <a:r>
            <a:rPr lang="en-GB" sz="1600" b="1" kern="1200" dirty="0" smtClean="0">
              <a:latin typeface="Georgia" pitchFamily="18" charset="0"/>
            </a:rPr>
            <a:t>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eorgia" pitchFamily="18" charset="0"/>
            </a:rPr>
            <a:t>LA FEDERATION INTERNATIONALE DES INGENIEURS CONSEILS</a:t>
          </a:r>
          <a:endParaRPr lang="fr-FR" sz="1600" kern="1200" dirty="0">
            <a:latin typeface="Georgia" pitchFamily="18" charset="0"/>
          </a:endParaRPr>
        </a:p>
      </dsp:txBody>
      <dsp:txXfrm>
        <a:off x="2773944" y="664254"/>
        <a:ext cx="3550655" cy="1185187"/>
      </dsp:txXfrm>
    </dsp:sp>
    <dsp:sp modelId="{4A47E05C-F2BF-4096-BAB4-14DCCEEBFEF6}">
      <dsp:nvSpPr>
        <dsp:cNvPr id="0" name=""/>
        <dsp:cNvSpPr/>
      </dsp:nvSpPr>
      <dsp:spPr>
        <a:xfrm>
          <a:off x="2843601" y="2616974"/>
          <a:ext cx="3346621" cy="12863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eorgia" pitchFamily="18" charset="0"/>
            </a:rPr>
            <a:t>GAMA</a:t>
          </a:r>
          <a:r>
            <a:rPr lang="en-GB" sz="1600" b="1" kern="1200" dirty="0" smtClean="0">
              <a:latin typeface="Georgia" pitchFamily="18" charset="0"/>
            </a:rPr>
            <a:t> 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eorgia" pitchFamily="18" charset="0"/>
            </a:rPr>
            <a:t>LE GROUPE AFRICAIN  DES ASSOCIATIONS MEMBRES DE LA FIDIC</a:t>
          </a:r>
          <a:r>
            <a:rPr lang="en-GB" sz="1600" b="1" kern="1200" dirty="0" smtClean="0">
              <a:latin typeface="Georgia" pitchFamily="18" charset="0"/>
            </a:rPr>
            <a:t> </a:t>
          </a:r>
          <a:endParaRPr lang="en-GB" sz="1600" b="1" kern="1200" dirty="0">
            <a:latin typeface="Georgia" pitchFamily="18" charset="0"/>
          </a:endParaRPr>
        </a:p>
      </dsp:txBody>
      <dsp:txXfrm>
        <a:off x="2843601" y="2616974"/>
        <a:ext cx="3346621" cy="1286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t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t" anchorCtr="0" compatLnSpc="1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b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b" anchorCtr="0" compatLnSpc="1"/>
          <a:lstStyle>
            <a:lvl1pPr algn="r">
              <a:defRPr sz="1300"/>
            </a:lvl1pPr>
          </a:lstStyle>
          <a:p>
            <a:fld id="{DACE32FC-8CAC-4685-97EC-91B22900DE28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t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t" anchorCtr="0" compatLnSpc="1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b" anchorCtr="0" compatLnSpc="1"/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606" tIns="48303" rIns="96606" bIns="48303" numCol="1" anchor="b" anchorCtr="0" compatLnSpc="1"/>
          <a:lstStyle>
            <a:lvl1pPr algn="r">
              <a:defRPr sz="1300"/>
            </a:lvl1pPr>
          </a:lstStyle>
          <a:p>
            <a:fld id="{D14C0E98-35D4-413F-B920-E0552CE5ACC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C0E98-35D4-413F-B920-E0552CE5AC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0171E-C8F6-4CA5-BBF2-A2046FB07B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2805B-858E-485E-BA17-0C6AD47F69C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FC24C-B6BB-4F05-BE76-2E7A23955D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DFD80B-8F7A-4D19-9857-88827424FCD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ADB0E-20C7-4BFB-8C35-19692B71258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C490C-3335-4D19-B9C3-3B16058B197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E1BDE-6D0A-418D-A6F9-3867D8B4116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BF9D0-E61E-4E14-ACCA-6CEA22161A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DAB93-2A12-476F-9B6F-652A3F8B002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B446-863A-4387-A5B5-DCF7114EC61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D8E36-AA20-47B8-AD7A-E11E1C057F8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339A-6626-4174-9A35-F66FB243030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BFFC920-B07E-45A3-9B83-A26BE8021F6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609600" y="1295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4267200" y="6570663"/>
            <a:ext cx="455613" cy="2746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fld id="{CC4C7D97-88BC-4666-A9A5-12B38735B163}" type="slidenum">
              <a:rPr lang="en-US" sz="1200"/>
              <a:pPr eaLnBrk="0" hangingPunct="0"/>
              <a:t>‹N°›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fr.wikipedia.org/wiki/G%C3%A9nie_civi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357430"/>
            <a:ext cx="7391400" cy="168117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1000" dirty="0"/>
          </a:p>
          <a:p>
            <a:pPr>
              <a:lnSpc>
                <a:spcPct val="80000"/>
              </a:lnSpc>
            </a:pPr>
            <a:r>
              <a:rPr lang="en-GB" sz="800" b="1" dirty="0">
                <a:solidFill>
                  <a:srgbClr val="0033CC"/>
                </a:solidFill>
              </a:rPr>
              <a:t> </a:t>
            </a:r>
            <a:r>
              <a:rPr lang="en-GB" sz="2800" b="1" dirty="0">
                <a:solidFill>
                  <a:srgbClr val="10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L’INGENIERIE TUNISIENNE</a:t>
            </a:r>
          </a:p>
          <a:p>
            <a:pPr>
              <a:lnSpc>
                <a:spcPct val="80000"/>
              </a:lnSpc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Savoir-faire, capacité à l'export et opportunités de partenariat</a:t>
            </a:r>
            <a:endParaRPr lang="en-GB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GB" sz="1400" b="1" dirty="0" smtClean="0"/>
              <a:t>              </a:t>
            </a:r>
          </a:p>
          <a:p>
            <a:pPr algn="r">
              <a:lnSpc>
                <a:spcPct val="80000"/>
              </a:lnSpc>
            </a:pPr>
            <a:r>
              <a:rPr lang="en-GB" sz="1400" b="1" dirty="0" smtClean="0"/>
              <a:t> </a:t>
            </a:r>
          </a:p>
          <a:p>
            <a:pPr algn="r">
              <a:lnSpc>
                <a:spcPct val="80000"/>
              </a:lnSpc>
            </a:pPr>
            <a:endParaRPr lang="en-GB" sz="1400" b="1" dirty="0" smtClean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</a:pPr>
            <a:endParaRPr lang="en-GB" sz="1400" b="1" dirty="0" smtClean="0"/>
          </a:p>
          <a:p>
            <a:pPr algn="l">
              <a:lnSpc>
                <a:spcPct val="80000"/>
              </a:lnSpc>
            </a:pPr>
            <a:endParaRPr lang="en-GB" sz="1400" b="1" dirty="0" smtClean="0"/>
          </a:p>
          <a:p>
            <a:pPr algn="l">
              <a:lnSpc>
                <a:spcPct val="80000"/>
              </a:lnSpc>
            </a:pPr>
            <a:endParaRPr lang="en-GB" sz="1400" b="1" dirty="0" smtClean="0"/>
          </a:p>
          <a:p>
            <a:pPr lvl="0" algn="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0" algn="r"/>
            <a:endParaRPr lang="en-GB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TOUIL Abdelhamid</a:t>
            </a:r>
          </a:p>
          <a:p>
            <a:pPr lvl="0" algn="r">
              <a:lnSpc>
                <a:spcPct val="80000"/>
              </a:lnSpc>
            </a:pPr>
            <a:r>
              <a:rPr lang="en-GB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President de </a:t>
            </a:r>
            <a:r>
              <a:rPr lang="en-GB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l’ANBEIC</a:t>
            </a: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endParaRPr lang="en-GB" sz="1400" b="1" dirty="0" smtClean="0"/>
          </a:p>
          <a:p>
            <a:pPr algn="r">
              <a:lnSpc>
                <a:spcPct val="80000"/>
              </a:lnSpc>
            </a:pPr>
            <a:r>
              <a:rPr lang="en-GB" sz="1400" b="1" dirty="0" smtClean="0"/>
              <a:t> </a:t>
            </a:r>
          </a:p>
          <a:p>
            <a:pPr>
              <a:lnSpc>
                <a:spcPct val="80000"/>
              </a:lnSpc>
            </a:pPr>
            <a:endParaRPr lang="en-US" sz="800" b="1" dirty="0" smtClean="0"/>
          </a:p>
          <a:p>
            <a:pPr>
              <a:lnSpc>
                <a:spcPct val="80000"/>
              </a:lnSpc>
            </a:pPr>
            <a:endParaRPr lang="en-GB" sz="1400" b="1" dirty="0" smtClean="0"/>
          </a:p>
          <a:p>
            <a:pPr>
              <a:lnSpc>
                <a:spcPct val="80000"/>
              </a:lnSpc>
            </a:pPr>
            <a:endParaRPr lang="en-GB" sz="1400" b="1" dirty="0" smtClean="0"/>
          </a:p>
          <a:p>
            <a:pPr lvl="0"/>
            <a:endParaRPr lang="en-GB" sz="1400" b="1" dirty="0" smtClean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62000" y="5181600"/>
            <a:ext cx="2057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endParaRPr lang="en-GB" sz="1400" b="1" kern="0" dirty="0" smtClean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endParaRPr lang="en-GB" sz="1400" b="1" kern="0" dirty="0" smtClean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5367655"/>
            <a:ext cx="5339080" cy="541020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b="1" kern="1200" dirty="0" smtClean="0">
                <a:solidFill>
                  <a:srgbClr val="1008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MERCI  </a:t>
            </a:r>
            <a:r>
              <a:rPr lang="fr-FR" sz="2400" b="1" kern="1200" dirty="0">
                <a:solidFill>
                  <a:srgbClr val="1008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POUR VOTRE </a:t>
            </a:r>
            <a:r>
              <a:rPr lang="fr-FR" sz="2400" b="1" kern="1200" dirty="0" smtClean="0">
                <a:solidFill>
                  <a:srgbClr val="1008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         </a:t>
            </a:r>
            <a:endParaRPr lang="fr-FR" sz="2400" b="1" kern="1200" dirty="0">
              <a:solidFill>
                <a:srgbClr val="1008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fr-FR" sz="2400" b="1" dirty="0"/>
              <a:t>              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2661920" y="3352800"/>
            <a:ext cx="3124200" cy="21558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endParaRPr lang="en-GB" sz="1600" b="1" dirty="0" smtClean="0"/>
          </a:p>
          <a:p>
            <a:pPr algn="ctr"/>
            <a:r>
              <a:rPr lang="en-GB" sz="1600" b="1" dirty="0" smtClean="0"/>
              <a:t>TOUIL </a:t>
            </a:r>
            <a:r>
              <a:rPr lang="en-GB" sz="1600" b="1" dirty="0" err="1" smtClean="0"/>
              <a:t>Abdelhamid</a:t>
            </a:r>
            <a:endParaRPr lang="en-GB" sz="1600" b="1" dirty="0"/>
          </a:p>
          <a:p>
            <a:pPr algn="ctr"/>
            <a:r>
              <a:rPr lang="en-GB" sz="1400" b="1" dirty="0"/>
              <a:t>President de </a:t>
            </a:r>
            <a:r>
              <a:rPr lang="en-GB" sz="1400" b="1" dirty="0" err="1"/>
              <a:t>l’association</a:t>
            </a:r>
            <a:r>
              <a:rPr lang="en-GB" sz="1400" b="1" dirty="0"/>
              <a:t> </a:t>
            </a:r>
          </a:p>
          <a:p>
            <a:pPr algn="ctr"/>
            <a:r>
              <a:rPr lang="en-GB" sz="1400" b="1" dirty="0" err="1"/>
              <a:t>nationale</a:t>
            </a:r>
            <a:r>
              <a:rPr lang="en-GB" sz="1400" b="1" dirty="0"/>
              <a:t> des Bureaux </a:t>
            </a:r>
            <a:r>
              <a:rPr lang="en-GB" sz="1400" b="1" dirty="0" err="1"/>
              <a:t>d’Etudes</a:t>
            </a:r>
            <a:r>
              <a:rPr lang="en-GB" sz="1400" dirty="0"/>
              <a:t> </a:t>
            </a:r>
            <a:endParaRPr lang="en-GB" sz="1400" b="1" dirty="0"/>
          </a:p>
          <a:p>
            <a:pPr algn="ctr"/>
            <a:r>
              <a:rPr lang="en-GB" sz="1400" b="1" dirty="0"/>
              <a:t>               et </a:t>
            </a:r>
            <a:r>
              <a:rPr lang="en-GB" sz="1400" b="1" dirty="0" err="1"/>
              <a:t>Ingenieurs</a:t>
            </a:r>
            <a:r>
              <a:rPr lang="en-GB" sz="1400" b="1" dirty="0"/>
              <a:t> </a:t>
            </a:r>
            <a:r>
              <a:rPr lang="en-GB" sz="1400" b="1" dirty="0" err="1"/>
              <a:t>Conseils</a:t>
            </a:r>
            <a:r>
              <a:rPr lang="en-GB" sz="1400" b="1" dirty="0"/>
              <a:t> </a:t>
            </a:r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/>
              <a:t>                   ANBEIC</a:t>
            </a:r>
          </a:p>
          <a:p>
            <a:pPr algn="r"/>
            <a:endParaRPr lang="en-GB" sz="14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4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355" y="1436370"/>
            <a:ext cx="1757680" cy="163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6482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fr-F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DE PRESENTATION</a:t>
            </a:r>
          </a:p>
          <a:p>
            <a:pPr>
              <a:lnSpc>
                <a:spcPct val="80000"/>
              </a:lnSpc>
              <a:buNone/>
            </a:pPr>
            <a:endParaRPr lang="fr-F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fr-F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DE L’ANBEIC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L’INGENIERIE EN TUNISIE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0763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fr-F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ORGANISMES D’INGENIEURS EN TUNISIE</a:t>
            </a:r>
          </a:p>
          <a:p>
            <a:pPr algn="ctr">
              <a:lnSpc>
                <a:spcPct val="80000"/>
              </a:lnSpc>
              <a:buNone/>
            </a:pPr>
            <a:endParaRPr lang="fr-FR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fr-FR" sz="100" dirty="0" smtClean="0"/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Conseil de l’ordre des Ingénieurs : C.O.I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L’Association Nationale des bureaux d’étude et Ingénieurs conseils : ANBEIC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marL="0" indent="457200" algn="ctr">
              <a:lnSpc>
                <a:spcPct val="150000"/>
              </a:lnSpc>
              <a:spcBef>
                <a:spcPts val="0"/>
              </a:spcBef>
              <a:buNone/>
            </a:pPr>
            <a:endParaRPr lang="fr-FR" sz="500" dirty="0" smtClean="0">
              <a:latin typeface="Georgia" panose="02040502050405020303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DE l’ANBEIC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endParaRPr lang="fr-FR" sz="20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1800" dirty="0" smtClean="0">
                <a:latin typeface="Georgia" panose="02040502050405020303" pitchFamily="18" charset="0"/>
              </a:rPr>
              <a:t>L’ANBEIC  a été créé en 1976, dans le but de s'occuper des intérêts  moraux et financiers de ses membres.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endParaRPr lang="fr-FR" sz="1800" dirty="0" smtClean="0">
              <a:latin typeface="Georgia" panose="02040502050405020303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fr-FR" sz="1800" dirty="0" smtClean="0">
                <a:latin typeface="Georgia" panose="02040502050405020303" pitchFamily="18" charset="0"/>
              </a:rPr>
              <a:t>Elle couvre toutes les spécialité d’ingénierie et regroupe 520 bureaux d’ingénieurs de spécialité en bâtiment, ouvrages d’art , barrages et maritimes</a:t>
            </a:r>
            <a:endParaRPr lang="fr-FR" sz="18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fr-FR" sz="2000" dirty="0" smtClean="0">
              <a:latin typeface="Georgia" panose="020405020504050203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362200" cy="476250"/>
          </a:xfrm>
        </p:spPr>
        <p:txBody>
          <a:bodyPr/>
          <a:lstStyle/>
          <a:p>
            <a:r>
              <a:rPr lang="fr-FR" dirty="0" smtClean="0">
                <a:latin typeface="+mn-lt"/>
                <a:cs typeface="Times New Roman" panose="02020603050405020304" pitchFamily="18" charset="0"/>
              </a:rPr>
              <a:t>www.anbeictunisie.com</a:t>
            </a:r>
          </a:p>
          <a:p>
            <a:endParaRPr lang="fr-FR" sz="1800" dirty="0">
              <a:latin typeface="Georgia" panose="02040502050405020303" pitchFamily="18" charset="0"/>
            </a:endParaRPr>
          </a:p>
        </p:txBody>
      </p:sp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590800"/>
            <a:ext cx="1090915" cy="8286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343400"/>
            <a:ext cx="1047750" cy="10001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1835712"/>
            <a:ext cx="1143000" cy="11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90800" y="1447800"/>
            <a:ext cx="418377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AFFILIATION DE l’ANBEIC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-14605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57818" y="271123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  <p:graphicFrame>
        <p:nvGraphicFramePr>
          <p:cNvPr id="3" name="Diagramme 8"/>
          <p:cNvGraphicFramePr/>
          <p:nvPr/>
        </p:nvGraphicFramePr>
        <p:xfrm>
          <a:off x="850900" y="1920240"/>
          <a:ext cx="6286500" cy="380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76800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L’INGENIERIE EN TUNISIE</a:t>
            </a:r>
          </a:p>
          <a:p>
            <a:pPr>
              <a:buNone/>
            </a:pPr>
            <a:endParaRPr lang="fr-FR" sz="2000" b="1" kern="12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Domaine d’activité</a:t>
            </a:r>
          </a:p>
          <a:p>
            <a:pPr>
              <a:buNone/>
            </a:pPr>
            <a:endParaRPr lang="fr-FR" sz="2400" kern="1200" dirty="0" smtClean="0"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800" dirty="0" smtClean="0"/>
              <a:t>L’ingénierie en Tunisie couvre les spécialités suivantes:</a:t>
            </a:r>
            <a:r>
              <a:rPr lang="fr-FR" sz="1800" u="sng" dirty="0" smtClean="0">
                <a:hlinkClick r:id="rId2"/>
              </a:rPr>
              <a:t> </a:t>
            </a:r>
            <a:endParaRPr lang="fr-FR" sz="1800" dirty="0" smtClean="0"/>
          </a:p>
          <a:p>
            <a:pPr lvl="0"/>
            <a:r>
              <a:rPr lang="fr-FR" sz="1800" dirty="0" smtClean="0"/>
              <a:t>Constructions civiles et Industrielles</a:t>
            </a:r>
          </a:p>
          <a:p>
            <a:pPr lvl="0"/>
            <a:r>
              <a:rPr lang="fr-FR" sz="1800" dirty="0" smtClean="0"/>
              <a:t>Infrastructure de transport terrestre et aménagement urbain, Ports et aménagement côtier,  Aéroports</a:t>
            </a:r>
          </a:p>
          <a:p>
            <a:pPr lvl="0"/>
            <a:r>
              <a:rPr lang="fr-FR" sz="1800" dirty="0" smtClean="0"/>
              <a:t>Infrastructure hydraulique</a:t>
            </a:r>
          </a:p>
          <a:p>
            <a:pPr lvl="0"/>
            <a:r>
              <a:rPr lang="fr-FR" sz="1800" dirty="0" smtClean="0"/>
              <a:t>Télécommunication et Réseaux</a:t>
            </a:r>
          </a:p>
          <a:p>
            <a:pPr lvl="0"/>
            <a:r>
              <a:rPr lang="fr-FR" sz="1800" dirty="0" smtClean="0"/>
              <a:t>Développement Agricole et rurale</a:t>
            </a:r>
          </a:p>
          <a:p>
            <a:pPr lvl="0"/>
            <a:r>
              <a:rPr lang="fr-FR" sz="1800" dirty="0" smtClean="0"/>
              <a:t>Urbanisme</a:t>
            </a:r>
          </a:p>
          <a:p>
            <a:pPr lvl="0"/>
            <a:r>
              <a:rPr lang="fr-FR" sz="1800" dirty="0" smtClean="0"/>
              <a:t>Environnement</a:t>
            </a:r>
          </a:p>
          <a:p>
            <a:pPr lvl="0"/>
            <a:r>
              <a:rPr lang="fr-FR" sz="1800" dirty="0" smtClean="0"/>
              <a:t>Economie</a:t>
            </a:r>
          </a:p>
          <a:p>
            <a:pPr lvl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</p:nvPr>
        </p:nvGraphicFramePr>
        <p:xfrm>
          <a:off x="0" y="205740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1295400"/>
            <a:ext cx="4337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L’INGENIERIE EN TUNISIE</a:t>
            </a:r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 algn="ctr">
              <a:buNone/>
            </a:pPr>
            <a:r>
              <a:rPr lang="fr-FR" sz="2400" b="1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L’INGENIERIE  EN TUNISIE</a:t>
            </a:r>
          </a:p>
          <a:p>
            <a:pPr>
              <a:buNone/>
            </a:pPr>
            <a:endParaRPr lang="fr-FR" sz="1400" kern="1200" dirty="0" smtClean="0"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400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selon le nombre d’effectif</a:t>
            </a:r>
          </a:p>
          <a:p>
            <a:pPr lvl="1">
              <a:buNone/>
            </a:pPr>
            <a:endParaRPr lang="fr-FR" sz="1800" kern="1200" dirty="0" smtClean="0"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Effectif plus que 200 : 3</a:t>
            </a:r>
          </a:p>
          <a:p>
            <a:pPr lvl="1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1800" kern="12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Effectif  entre 20 et 30 : 20</a:t>
            </a:r>
          </a:p>
          <a:p>
            <a:pPr lvl="1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1800" kern="12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Effectif  entre 10 et 20 : 20</a:t>
            </a:r>
          </a:p>
          <a:p>
            <a:pPr lvl="1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1800" kern="12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Effectif &lt; 10 : 480</a:t>
            </a:r>
          </a:p>
          <a:p>
            <a:pPr lvl="3" indent="0">
              <a:lnSpc>
                <a:spcPct val="150000"/>
              </a:lnSpc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  <a:endParaRPr lang="fr-FR" dirty="0"/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 algn="ctr">
              <a:buNone/>
            </a:pPr>
            <a:r>
              <a:rPr lang="fr-FR" sz="2400" b="1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Impact de l'application de </a:t>
            </a:r>
            <a:r>
              <a:rPr lang="fr-FR" sz="2400" b="1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l'arrêté </a:t>
            </a:r>
            <a:r>
              <a:rPr lang="fr-FR" sz="2400" b="1" kern="1200" dirty="0" err="1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ministèriel</a:t>
            </a:r>
            <a:r>
              <a:rPr lang="fr-FR" sz="2400" b="1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N° 967</a:t>
            </a:r>
          </a:p>
          <a:p>
            <a:pPr algn="ctr">
              <a:buNone/>
            </a:pPr>
            <a:r>
              <a:rPr lang="fr-FR" sz="2400" b="1" kern="1200" dirty="0" smtClean="0"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en date du 31 juillet 2017 </a:t>
            </a:r>
            <a:endParaRPr lang="fr-FR" sz="24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FR" sz="1400" kern="1200" dirty="0" smtClean="0"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fr-FR" sz="1800" kern="1200" dirty="0" smtClean="0"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Permet de payer l'ingénieur conformément au decret reconnue par l'état :plus on investit sur les études en temps et en argent plus le coût du projet est maitrisé</a:t>
            </a: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Faire bénéficier les bâtiments par les exigences et les niveaux techniques assurés par l'application du decret 78</a:t>
            </a: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Permet aux ingénieurs conseils et au BE de recruter et de participer à l'effort de l'état pour diminuer le chommage </a:t>
            </a:r>
          </a:p>
          <a:p>
            <a:pPr lvl="1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Permet à l'état de récolter plus d'impôts</a:t>
            </a:r>
          </a:p>
          <a:p>
            <a:pPr lvl="3" indent="0">
              <a:lnSpc>
                <a:spcPct val="150000"/>
              </a:lnSpc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smtClean="0"/>
              <a:t>www.anbeictunisie.com</a:t>
            </a:r>
            <a:endParaRPr lang="fr-FR" dirty="0"/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214446" cy="12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8" y="285728"/>
            <a:ext cx="33575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NATIONALE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BUREAUX D’ETUDES</a:t>
            </a:r>
          </a:p>
          <a:p>
            <a:pPr>
              <a:lnSpc>
                <a:spcPct val="8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INGENIEURS CONSEILS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1.1"/>
</p:tagLst>
</file>

<file path=ppt/theme/theme1.xml><?xml version="1.0" encoding="utf-8"?>
<a:theme xmlns:a="http://schemas.openxmlformats.org/drawingml/2006/main" name="ANBEIC REPRESENTATION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>
          <a:noFill/>
          <a:round/>
        </a:ln>
      </a:spPr>
      <a:bodyPr vert="horz" wrap="square" lIns="45720" tIns="45720" rIns="45720" bIns="45720" numCol="1" anchor="ctr" anchorCtr="1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2600" b="1" i="1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Vineta BT" panose="04020906050602070202" pitchFamily="82" charset="0"/>
            <a:ea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ANBEIC REPRESENTATION</Template>
  <TotalTime>4</TotalTime>
  <Words>387</Words>
  <Application>WPS Presentation</Application>
  <PresentationFormat>Affichage à l'écran (4:3)</PresentationFormat>
  <Paragraphs>139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ANBEIC REPRESENTATION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CLIENT</dc:creator>
  <cp:lastModifiedBy>ABDELHAMID</cp:lastModifiedBy>
  <cp:revision>8</cp:revision>
  <dcterms:created xsi:type="dcterms:W3CDTF">2018-01-12T15:16:00Z</dcterms:created>
  <dcterms:modified xsi:type="dcterms:W3CDTF">2018-01-13T08:35:18Z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