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8" r:id="rId3"/>
    <p:sldId id="262" r:id="rId4"/>
    <p:sldId id="320" r:id="rId5"/>
    <p:sldId id="264" r:id="rId6"/>
    <p:sldId id="266" r:id="rId7"/>
    <p:sldId id="321" r:id="rId8"/>
    <p:sldId id="322" r:id="rId9"/>
    <p:sldId id="330" r:id="rId10"/>
    <p:sldId id="323" r:id="rId11"/>
    <p:sldId id="328" r:id="rId12"/>
    <p:sldId id="324" r:id="rId13"/>
    <p:sldId id="325" r:id="rId14"/>
    <p:sldId id="326" r:id="rId15"/>
    <p:sldId id="331" r:id="rId16"/>
    <p:sldId id="329" r:id="rId17"/>
    <p:sldId id="327" r:id="rId18"/>
    <p:sldId id="332" r:id="rId1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BB464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6" d="100"/>
          <a:sy n="106" d="100"/>
        </p:scale>
        <p:origin x="-324" y="13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13461C-D197-401C-8872-86589DBEDEC1}" type="datetimeFigureOut">
              <a:rPr lang="fr-FR" smtClean="0"/>
              <a:pPr/>
              <a:t>13/01/2018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B5536A-958C-4A85-AA91-80234A9E4DF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60DF4-BBD8-4E53-8E3B-1112D6B9FCC0}" type="datetimeFigureOut">
              <a:rPr lang="fr-FR" smtClean="0"/>
              <a:pPr/>
              <a:t>13/01/2018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345AA-7EBA-4DAF-ACAB-C48159533E9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60DF4-BBD8-4E53-8E3B-1112D6B9FCC0}" type="datetimeFigureOut">
              <a:rPr lang="fr-FR" smtClean="0"/>
              <a:pPr/>
              <a:t>13/01/2018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345AA-7EBA-4DAF-ACAB-C48159533E9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60DF4-BBD8-4E53-8E3B-1112D6B9FCC0}" type="datetimeFigureOut">
              <a:rPr lang="fr-FR" smtClean="0"/>
              <a:pPr/>
              <a:t>13/01/2018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345AA-7EBA-4DAF-ACAB-C48159533E9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60DF4-BBD8-4E53-8E3B-1112D6B9FCC0}" type="datetimeFigureOut">
              <a:rPr lang="fr-FR" smtClean="0"/>
              <a:pPr/>
              <a:t>13/01/2018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345AA-7EBA-4DAF-ACAB-C48159533E9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60DF4-BBD8-4E53-8E3B-1112D6B9FCC0}" type="datetimeFigureOut">
              <a:rPr lang="fr-FR" smtClean="0"/>
              <a:pPr/>
              <a:t>13/01/2018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345AA-7EBA-4DAF-ACAB-C48159533E9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60DF4-BBD8-4E53-8E3B-1112D6B9FCC0}" type="datetimeFigureOut">
              <a:rPr lang="fr-FR" smtClean="0"/>
              <a:pPr/>
              <a:t>13/01/2018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345AA-7EBA-4DAF-ACAB-C48159533E9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60DF4-BBD8-4E53-8E3B-1112D6B9FCC0}" type="datetimeFigureOut">
              <a:rPr lang="fr-FR" smtClean="0"/>
              <a:pPr/>
              <a:t>13/01/2018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345AA-7EBA-4DAF-ACAB-C48159533E9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60DF4-BBD8-4E53-8E3B-1112D6B9FCC0}" type="datetimeFigureOut">
              <a:rPr lang="fr-FR" smtClean="0"/>
              <a:pPr/>
              <a:t>13/01/2018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345AA-7EBA-4DAF-ACAB-C48159533E9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60DF4-BBD8-4E53-8E3B-1112D6B9FCC0}" type="datetimeFigureOut">
              <a:rPr lang="fr-FR" smtClean="0"/>
              <a:pPr/>
              <a:t>13/01/2018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345AA-7EBA-4DAF-ACAB-C48159533E9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60DF4-BBD8-4E53-8E3B-1112D6B9FCC0}" type="datetimeFigureOut">
              <a:rPr lang="fr-FR" smtClean="0"/>
              <a:pPr/>
              <a:t>13/01/2018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345AA-7EBA-4DAF-ACAB-C48159533E9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60DF4-BBD8-4E53-8E3B-1112D6B9FCC0}" type="datetimeFigureOut">
              <a:rPr lang="fr-FR" smtClean="0"/>
              <a:pPr/>
              <a:t>13/01/2018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345AA-7EBA-4DAF-ACAB-C48159533E9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75000"/>
              </a:schemeClr>
            </a:gs>
            <a:gs pos="50000">
              <a:schemeClr val="accent1">
                <a:lumMod val="20000"/>
                <a:lumOff val="8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60DF4-BBD8-4E53-8E3B-1112D6B9FCC0}" type="datetimeFigureOut">
              <a:rPr lang="fr-FR" smtClean="0"/>
              <a:pPr/>
              <a:t>13/01/2018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45AA-7EBA-4DAF-ACAB-C48159533E9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14282" y="3286124"/>
            <a:ext cx="8215370" cy="1285884"/>
          </a:xfrm>
        </p:spPr>
        <p:txBody>
          <a:bodyPr>
            <a:normAutofit fontScale="90000"/>
          </a:bodyPr>
          <a:lstStyle/>
          <a:p>
            <a:pPr rtl="1"/>
            <a:r>
              <a:rPr lang="ar-TN" sz="2200" b="1" dirty="0" smtClean="0">
                <a:cs typeface="Andalus" pitchFamily="2" charset="-78"/>
              </a:rPr>
              <a:t/>
            </a:r>
            <a:br>
              <a:rPr lang="ar-TN" sz="2200" b="1" dirty="0" smtClean="0">
                <a:cs typeface="Andalus" pitchFamily="2" charset="-78"/>
              </a:rPr>
            </a:br>
            <a:r>
              <a:rPr lang="fr-FR" sz="2200" b="1" dirty="0" smtClean="0">
                <a:cs typeface="Andalus" pitchFamily="2" charset="-78"/>
              </a:rPr>
              <a:t/>
            </a:r>
            <a:br>
              <a:rPr lang="fr-FR" sz="2200" b="1" dirty="0" smtClean="0">
                <a:cs typeface="Andalus" pitchFamily="2" charset="-78"/>
              </a:rPr>
            </a:br>
            <a:r>
              <a:rPr lang="fr-FR" sz="2200" b="1" dirty="0" smtClean="0">
                <a:cs typeface="Andalus" pitchFamily="2" charset="-78"/>
              </a:rPr>
              <a:t/>
            </a:r>
            <a:br>
              <a:rPr lang="fr-FR" sz="2200" b="1" dirty="0" smtClean="0">
                <a:cs typeface="Andalus" pitchFamily="2" charset="-78"/>
              </a:rPr>
            </a:br>
            <a:r>
              <a:rPr lang="fr-FR" sz="2200" b="1" dirty="0" smtClean="0">
                <a:cs typeface="Andalus" pitchFamily="2" charset="-78"/>
              </a:rPr>
              <a:t/>
            </a:r>
            <a:br>
              <a:rPr lang="fr-FR" sz="2200" b="1" dirty="0" smtClean="0">
                <a:cs typeface="Andalus" pitchFamily="2" charset="-78"/>
              </a:rPr>
            </a:br>
            <a:r>
              <a:rPr lang="ar-TN" sz="2200" b="1" dirty="0" smtClean="0">
                <a:cs typeface="Andalus" pitchFamily="2" charset="-78"/>
              </a:rPr>
              <a:t/>
            </a:r>
            <a:br>
              <a:rPr lang="ar-TN" sz="2200" b="1" dirty="0" smtClean="0">
                <a:cs typeface="Andalus" pitchFamily="2" charset="-78"/>
              </a:rPr>
            </a:br>
            <a:r>
              <a:rPr lang="ar-TN" sz="23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raditional Arabic" pitchFamily="2" charset="-78"/>
              </a:rPr>
              <a:t>في إطار اليوم الإعلامي لعمادة المهندسين التونسيين الجمعية الوطنية للمهندسين المستشارين ومكاتب الدراسات</a:t>
            </a:r>
            <a:r>
              <a:rPr lang="ar-TN" sz="27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raditional Arabic" pitchFamily="2" charset="-78"/>
              </a:rPr>
              <a:t/>
            </a:r>
            <a:br>
              <a:rPr lang="ar-TN" sz="27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raditional Arabic" pitchFamily="2" charset="-78"/>
              </a:rPr>
            </a:br>
            <a:r>
              <a:rPr lang="ar-TN" sz="27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raditional Arabic" pitchFamily="2" charset="-78"/>
              </a:rPr>
              <a:t/>
            </a:r>
            <a:br>
              <a:rPr lang="ar-TN" sz="27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raditional Arabic" pitchFamily="2" charset="-78"/>
              </a:rPr>
            </a:br>
            <a:r>
              <a:rPr lang="ar-TN" sz="27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raditional Arabic" pitchFamily="2" charset="-78"/>
              </a:rPr>
              <a:t/>
            </a:r>
            <a:br>
              <a:rPr lang="ar-TN" sz="27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raditional Arabic" pitchFamily="2" charset="-78"/>
              </a:rPr>
            </a:br>
            <a:r>
              <a:rPr lang="ar-TN" sz="27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raditional Arabic" pitchFamily="2" charset="-78"/>
              </a:rPr>
              <a:t>                                                                                  </a:t>
            </a:r>
            <a:r>
              <a:rPr lang="ar-TN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raditional Arabic" pitchFamily="2" charset="-78"/>
              </a:rPr>
              <a:t>السبت 13 </a:t>
            </a:r>
            <a:r>
              <a:rPr lang="ar-TN" sz="2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Traditional Arabic" pitchFamily="2" charset="-78"/>
              </a:rPr>
              <a:t>جانفي</a:t>
            </a:r>
            <a:r>
              <a:rPr lang="ar-TN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raditional Arabic" pitchFamily="2" charset="-78"/>
              </a:rPr>
              <a:t> 2018</a:t>
            </a:r>
            <a:r>
              <a:rPr lang="ar-TN" sz="27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Traditional Arabic" pitchFamily="2" charset="-78"/>
              </a:rPr>
              <a:t> </a:t>
            </a:r>
            <a:endParaRPr lang="fr-FR" sz="2700" dirty="0">
              <a:solidFill>
                <a:schemeClr val="tx1">
                  <a:lumMod val="65000"/>
                  <a:lumOff val="35000"/>
                </a:schemeClr>
              </a:solidFill>
              <a:cs typeface="Traditional Arabic" pitchFamily="2" charset="-78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00034" y="142852"/>
            <a:ext cx="7786742" cy="3643338"/>
          </a:xfrm>
        </p:spPr>
        <p:txBody>
          <a:bodyPr>
            <a:normAutofit fontScale="55000" lnSpcReduction="20000"/>
          </a:bodyPr>
          <a:lstStyle/>
          <a:p>
            <a:pPr rtl="1"/>
            <a:r>
              <a:rPr lang="ar-TN" sz="5100" b="1" dirty="0" smtClean="0">
                <a:solidFill>
                  <a:schemeClr val="tx1"/>
                </a:solidFill>
                <a:cs typeface="Traditional Arabic" pitchFamily="2" charset="-78"/>
              </a:rPr>
              <a:t>وزارة التجهيز والإسكان والتهيئة الترابية </a:t>
            </a:r>
          </a:p>
          <a:p>
            <a:pPr rtl="1"/>
            <a:endParaRPr lang="ar-TN" sz="4200" b="1" dirty="0" smtClean="0">
              <a:solidFill>
                <a:schemeClr val="tx2"/>
              </a:solidFill>
              <a:latin typeface="+mj-lt"/>
              <a:ea typeface="+mj-ea"/>
              <a:cs typeface="Andalus" pitchFamily="2" charset="-78"/>
            </a:endParaRPr>
          </a:p>
          <a:p>
            <a:pPr rtl="1"/>
            <a:endParaRPr lang="ar-TN" sz="2000" b="1" dirty="0" smtClean="0">
              <a:solidFill>
                <a:schemeClr val="tx2"/>
              </a:solidFill>
              <a:latin typeface="+mj-lt"/>
              <a:ea typeface="+mj-ea"/>
              <a:cs typeface="Andalus" pitchFamily="2" charset="-78"/>
            </a:endParaRPr>
          </a:p>
          <a:p>
            <a:pPr rtl="1"/>
            <a:endParaRPr lang="ar-TN" sz="2000" b="1" dirty="0" smtClean="0">
              <a:solidFill>
                <a:schemeClr val="tx2"/>
              </a:solidFill>
              <a:latin typeface="+mj-lt"/>
              <a:ea typeface="+mj-ea"/>
              <a:cs typeface="Andalus" pitchFamily="2" charset="-78"/>
            </a:endParaRPr>
          </a:p>
          <a:p>
            <a:pPr rtl="1"/>
            <a:endParaRPr lang="ar-TN" sz="2000" b="1" dirty="0" smtClean="0">
              <a:solidFill>
                <a:schemeClr val="tx2"/>
              </a:solidFill>
              <a:latin typeface="+mj-lt"/>
              <a:ea typeface="+mj-ea"/>
              <a:cs typeface="Andalus" pitchFamily="2" charset="-78"/>
            </a:endParaRPr>
          </a:p>
          <a:p>
            <a:pPr rtl="1"/>
            <a:endParaRPr lang="ar-TN" sz="2000" b="1" dirty="0" smtClean="0">
              <a:solidFill>
                <a:schemeClr val="tx2"/>
              </a:solidFill>
              <a:latin typeface="+mj-lt"/>
              <a:ea typeface="+mj-ea"/>
              <a:cs typeface="Andalus" pitchFamily="2" charset="-78"/>
            </a:endParaRPr>
          </a:p>
          <a:p>
            <a:pPr rtl="1"/>
            <a:r>
              <a:rPr lang="ar-TN" sz="5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Traditional Arabic" pitchFamily="2" charset="-78"/>
              </a:rPr>
              <a:t>مداخلة </a:t>
            </a:r>
            <a:r>
              <a:rPr lang="ar-TN" sz="5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Traditional Arabic" pitchFamily="2" charset="-78"/>
              </a:rPr>
              <a:t>حول </a:t>
            </a:r>
            <a:r>
              <a:rPr lang="ar-TN" sz="5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Traditional Arabic" pitchFamily="2" charset="-78"/>
              </a:rPr>
              <a:t>:</a:t>
            </a:r>
          </a:p>
          <a:p>
            <a:pPr rtl="1"/>
            <a:endParaRPr lang="fr-FR" sz="44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Traditional Arabic" pitchFamily="2" charset="-78"/>
            </a:endParaRPr>
          </a:p>
          <a:p>
            <a:pPr rtl="1">
              <a:lnSpc>
                <a:spcPct val="110000"/>
              </a:lnSpc>
              <a:spcBef>
                <a:spcPts val="600"/>
              </a:spcBef>
            </a:pPr>
            <a:r>
              <a:rPr lang="ar-TN" sz="5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Traditional Arabic" pitchFamily="2" charset="-78"/>
              </a:rPr>
              <a:t>" </a:t>
            </a:r>
            <a:r>
              <a:rPr lang="ar-TN" sz="6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Traditional Arabic" pitchFamily="2" charset="-78"/>
              </a:rPr>
              <a:t>مقتضيـات الأمر الحكومي عدد </a:t>
            </a:r>
            <a:r>
              <a:rPr lang="ar-TN" sz="5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Traditional Arabic" pitchFamily="2" charset="-78"/>
              </a:rPr>
              <a:t>967</a:t>
            </a:r>
            <a:r>
              <a:rPr lang="ar-TN" sz="6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Traditional Arabic" pitchFamily="2" charset="-78"/>
              </a:rPr>
              <a:t> لسنة </a:t>
            </a:r>
            <a:r>
              <a:rPr lang="ar-TN" sz="5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Traditional Arabic" pitchFamily="2" charset="-78"/>
              </a:rPr>
              <a:t>2017</a:t>
            </a:r>
            <a:r>
              <a:rPr lang="ar-TN" sz="6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Traditional Arabic" pitchFamily="2" charset="-78"/>
              </a:rPr>
              <a:t> المؤرخ في </a:t>
            </a:r>
            <a:r>
              <a:rPr lang="ar-TN" sz="5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Traditional Arabic" pitchFamily="2" charset="-78"/>
              </a:rPr>
              <a:t>31</a:t>
            </a:r>
            <a:r>
              <a:rPr lang="ar-TN" sz="6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Traditional Arabic" pitchFamily="2" charset="-78"/>
              </a:rPr>
              <a:t> </a:t>
            </a:r>
            <a:r>
              <a:rPr lang="ar-TN" sz="65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Traditional Arabic" pitchFamily="2" charset="-78"/>
              </a:rPr>
              <a:t>جويلية</a:t>
            </a:r>
            <a:r>
              <a:rPr lang="ar-TN" sz="6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Traditional Arabic" pitchFamily="2" charset="-78"/>
              </a:rPr>
              <a:t> </a:t>
            </a:r>
            <a:r>
              <a:rPr lang="ar-TN" sz="5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Traditional Arabic" pitchFamily="2" charset="-78"/>
              </a:rPr>
              <a:t>2017</a:t>
            </a:r>
            <a:r>
              <a:rPr lang="ar-TN" sz="6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Traditional Arabic" pitchFamily="2" charset="-78"/>
              </a:rPr>
              <a:t> المتعلق بتنظيم انجاز البنايات المدنية</a:t>
            </a:r>
            <a:r>
              <a:rPr lang="ar-TN" sz="65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Traditional Arabic" pitchFamily="2" charset="-78"/>
              </a:rPr>
              <a:t> "</a:t>
            </a:r>
            <a:endParaRPr lang="fr-FR" sz="65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+mj-ea"/>
              <a:cs typeface="Traditional Arabic" pitchFamily="2" charset="-78"/>
            </a:endParaRPr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214282" y="5000636"/>
            <a:ext cx="7686684" cy="1785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 rtl="1"/>
            <a:endParaRPr lang="fr-FR" sz="2000" b="1" dirty="0" smtClean="0"/>
          </a:p>
          <a:p>
            <a:pPr algn="ctr" rtl="1"/>
            <a:endParaRPr lang="ar-TN" sz="2000" b="1" dirty="0" smtClean="0"/>
          </a:p>
          <a:p>
            <a:pPr rtl="1"/>
            <a:endParaRPr lang="ar-TN" sz="2000" b="1" dirty="0" smtClean="0">
              <a:solidFill>
                <a:schemeClr val="tx2"/>
              </a:solidFill>
            </a:endParaRPr>
          </a:p>
          <a:p>
            <a:pPr rtl="1"/>
            <a:r>
              <a:rPr lang="ar-TN" sz="2000" b="1" dirty="0" smtClean="0"/>
              <a:t>الإدارة العامة للبنايات المدنية </a:t>
            </a:r>
          </a:p>
          <a:p>
            <a:pPr algn="ctr" rtl="1"/>
            <a:endParaRPr lang="ar-TN" sz="2000" b="1" dirty="0" smtClean="0"/>
          </a:p>
          <a:p>
            <a:pPr algn="ctr" rtl="1"/>
            <a:endParaRPr lang="ar-TN" sz="2000" b="1" dirty="0" smtClean="0"/>
          </a:p>
          <a:p>
            <a:pPr algn="ctr" rtl="1"/>
            <a:endParaRPr lang="fr-FR" sz="2000" dirty="0"/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6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Andalus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7158" y="571480"/>
            <a:ext cx="7786742" cy="28575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 rot="16200000">
            <a:off x="5464975" y="3178967"/>
            <a:ext cx="6357982" cy="28575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142844" y="6357958"/>
            <a:ext cx="2643206" cy="21431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572560" cy="857256"/>
          </a:xfrm>
          <a:solidFill>
            <a:schemeClr val="accent2">
              <a:lumMod val="75000"/>
            </a:schemeClr>
          </a:solidFill>
          <a:ln w="19050">
            <a:noFill/>
          </a:ln>
        </p:spPr>
        <p:txBody>
          <a:bodyPr>
            <a:normAutofit fontScale="90000"/>
          </a:bodyPr>
          <a:lstStyle/>
          <a:p>
            <a:pPr lvl="0" rtl="1"/>
            <a:r>
              <a:rPr lang="ar-TN" sz="3100" b="1" dirty="0" smtClean="0">
                <a:solidFill>
                  <a:schemeClr val="bg1"/>
                </a:solidFill>
              </a:rPr>
              <a:t>أهم  المقتضيات الجديدة الواردة بالأمر</a:t>
            </a:r>
            <a:r>
              <a:rPr lang="ar-TN" sz="3100" dirty="0" smtClean="0"/>
              <a:t> </a:t>
            </a:r>
            <a:r>
              <a:rPr lang="ar-TN" sz="3100" b="1" dirty="0" smtClean="0">
                <a:solidFill>
                  <a:schemeClr val="bg1"/>
                </a:solidFill>
              </a:rPr>
              <a:t>الحكومي عدد </a:t>
            </a:r>
            <a:r>
              <a:rPr lang="ar-TN" sz="2700" b="1" dirty="0" smtClean="0">
                <a:solidFill>
                  <a:schemeClr val="bg1"/>
                </a:solidFill>
              </a:rPr>
              <a:t>967</a:t>
            </a:r>
            <a:r>
              <a:rPr lang="ar-TN" sz="3100" b="1" dirty="0" smtClean="0">
                <a:solidFill>
                  <a:schemeClr val="bg1"/>
                </a:solidFill>
              </a:rPr>
              <a:t> لسنة </a:t>
            </a:r>
            <a:r>
              <a:rPr lang="ar-TN" sz="2700" b="1" dirty="0" smtClean="0">
                <a:solidFill>
                  <a:schemeClr val="bg1"/>
                </a:solidFill>
              </a:rPr>
              <a:t>2017</a:t>
            </a:r>
            <a:r>
              <a:rPr lang="ar-TN" sz="3100" b="1" dirty="0" smtClean="0">
                <a:solidFill>
                  <a:schemeClr val="bg1"/>
                </a:solidFill>
              </a:rPr>
              <a:t> المؤرخ في </a:t>
            </a:r>
            <a:r>
              <a:rPr lang="ar-TN" sz="2700" b="1" dirty="0" smtClean="0">
                <a:solidFill>
                  <a:schemeClr val="bg1"/>
                </a:solidFill>
              </a:rPr>
              <a:t>31</a:t>
            </a:r>
            <a:r>
              <a:rPr lang="ar-TN" sz="3100" b="1" dirty="0" smtClean="0">
                <a:solidFill>
                  <a:schemeClr val="bg1"/>
                </a:solidFill>
              </a:rPr>
              <a:t> </a:t>
            </a:r>
            <a:r>
              <a:rPr lang="ar-TN" sz="3100" b="1" dirty="0" err="1" smtClean="0">
                <a:solidFill>
                  <a:schemeClr val="bg1"/>
                </a:solidFill>
              </a:rPr>
              <a:t>جويلية</a:t>
            </a:r>
            <a:r>
              <a:rPr lang="ar-TN" sz="3100" b="1" dirty="0" smtClean="0">
                <a:solidFill>
                  <a:schemeClr val="bg1"/>
                </a:solidFill>
              </a:rPr>
              <a:t> </a:t>
            </a:r>
            <a:r>
              <a:rPr lang="ar-TN" sz="2700" b="1" dirty="0" smtClean="0">
                <a:solidFill>
                  <a:schemeClr val="bg1"/>
                </a:solidFill>
              </a:rPr>
              <a:t>2017</a:t>
            </a:r>
            <a:endParaRPr lang="fr-FR" sz="3100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5984" y="314324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TN" dirty="0" smtClean="0"/>
              <a:t> 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357158" y="1214422"/>
            <a:ext cx="857256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rtl="1">
              <a:spcBef>
                <a:spcPts val="1200"/>
              </a:spcBef>
            </a:pPr>
            <a:r>
              <a:rPr lang="ar-TN" sz="2800" b="1" u="sng" dirty="0" smtClean="0"/>
              <a:t>الصنف أ</a:t>
            </a:r>
            <a:r>
              <a:rPr lang="ar-TN" sz="2400" b="1" u="sng" dirty="0" smtClean="0"/>
              <a:t>3</a:t>
            </a:r>
            <a:r>
              <a:rPr lang="ar-TN" sz="2800" b="1" u="sng" dirty="0" smtClean="0"/>
              <a:t>:</a:t>
            </a:r>
            <a:r>
              <a:rPr lang="ar-TN" sz="2800" dirty="0" smtClean="0"/>
              <a:t> </a:t>
            </a:r>
          </a:p>
          <a:p>
            <a:pPr lvl="0" algn="just" rtl="1">
              <a:spcBef>
                <a:spcPts val="1200"/>
              </a:spcBef>
              <a:spcAft>
                <a:spcPts val="1200"/>
              </a:spcAft>
            </a:pPr>
            <a:r>
              <a:rPr lang="ar-TN" sz="2800" dirty="0" smtClean="0"/>
              <a:t>البنايات المدنية المنصوص عليها بالأمر عدد </a:t>
            </a:r>
            <a:r>
              <a:rPr lang="ar-TN" sz="2400" dirty="0" smtClean="0"/>
              <a:t>1711</a:t>
            </a:r>
            <a:r>
              <a:rPr lang="ar-TN" sz="2800" dirty="0" smtClean="0"/>
              <a:t> لسنة </a:t>
            </a:r>
            <a:r>
              <a:rPr lang="ar-TN" sz="2400" dirty="0" smtClean="0"/>
              <a:t>2012</a:t>
            </a:r>
            <a:r>
              <a:rPr lang="ar-TN" sz="2800" dirty="0" smtClean="0"/>
              <a:t> المؤرخ في </a:t>
            </a:r>
            <a:r>
              <a:rPr lang="ar-TN" sz="2400" dirty="0" smtClean="0"/>
              <a:t>4</a:t>
            </a:r>
            <a:r>
              <a:rPr lang="ar-TN" sz="2800" dirty="0" smtClean="0"/>
              <a:t> سبتمبر </a:t>
            </a:r>
            <a:r>
              <a:rPr lang="ar-TN" sz="2400" dirty="0" smtClean="0"/>
              <a:t>2012</a:t>
            </a:r>
            <a:r>
              <a:rPr lang="ar-TN" sz="2800" dirty="0" smtClean="0"/>
              <a:t> المتعلق بضبط نوعية نفقات التصرف والتجهيز ذات الصبغة </a:t>
            </a:r>
            <a:r>
              <a:rPr lang="ar-TN" sz="2800" dirty="0" err="1" smtClean="0"/>
              <a:t>الجهوية</a:t>
            </a:r>
            <a:r>
              <a:rPr lang="ar-TN" sz="2800" dirty="0" smtClean="0"/>
              <a:t> (يتعهد بإنجازها صاحب </a:t>
            </a:r>
            <a:r>
              <a:rPr lang="ar-TN" sz="2800" dirty="0" err="1" smtClean="0"/>
              <a:t>المنشإ</a:t>
            </a:r>
            <a:r>
              <a:rPr lang="ar-TN" sz="2800" dirty="0" smtClean="0"/>
              <a:t> : الوالي) </a:t>
            </a:r>
          </a:p>
          <a:p>
            <a:pPr algn="just" rtl="1">
              <a:spcAft>
                <a:spcPts val="600"/>
              </a:spcAft>
            </a:pPr>
            <a:r>
              <a:rPr lang="ar-TN" sz="2800" dirty="0" smtClean="0"/>
              <a:t>       </a:t>
            </a:r>
            <a:r>
              <a:rPr lang="ar-SA" sz="2800" dirty="0" smtClean="0"/>
              <a:t>يمكن للوالي أن يأذن للمصالح </a:t>
            </a:r>
            <a:r>
              <a:rPr lang="ar-SA" sz="2800" dirty="0" err="1" smtClean="0"/>
              <a:t>الجهوية</a:t>
            </a:r>
            <a:r>
              <a:rPr lang="ar-SA" sz="2800" dirty="0" smtClean="0"/>
              <a:t> للوزارة المكلفة بالتجهيز بمتابعة دراسات وتنفيذ هذه المشاريع. </a:t>
            </a:r>
            <a:endParaRPr lang="ar-TN" sz="2800" dirty="0" smtClean="0"/>
          </a:p>
          <a:p>
            <a:pPr algn="just" rtl="1">
              <a:spcAft>
                <a:spcPts val="600"/>
              </a:spcAft>
            </a:pPr>
            <a:r>
              <a:rPr lang="ar-TN" sz="2800" dirty="0" smtClean="0"/>
              <a:t>       </a:t>
            </a:r>
            <a:r>
              <a:rPr lang="ar-SA" sz="2800" dirty="0" smtClean="0"/>
              <a:t>إذا تجاوز إنجاز هذه المشاريع إمكانات المصالح </a:t>
            </a:r>
            <a:r>
              <a:rPr lang="ar-SA" sz="2800" dirty="0" err="1" smtClean="0"/>
              <a:t>الجهوية</a:t>
            </a:r>
            <a:r>
              <a:rPr lang="ar-SA" sz="2800" dirty="0" smtClean="0"/>
              <a:t> يمكن للوالي طلب مساعدة المصالح المركزية للوزارة المكلفة بالتجهيز.</a:t>
            </a:r>
            <a:endParaRPr lang="ar-TN" sz="2800" dirty="0" smtClean="0"/>
          </a:p>
          <a:p>
            <a:pPr algn="just" rtl="1"/>
            <a:r>
              <a:rPr lang="ar-TN" sz="2800" dirty="0" smtClean="0"/>
              <a:t>       </a:t>
            </a:r>
            <a:r>
              <a:rPr lang="ar-SA" sz="2800" dirty="0" smtClean="0"/>
              <a:t>إلا أنه بالنسبة للمشاريع من هذا الصنف ، التي تتضمّن صعوبات وظيفية وفنية هامة، يمكن للوزارة المكلفة بالتجهيز أن تكون </a:t>
            </a:r>
            <a:r>
              <a:rPr lang="ar-SA" sz="2800" b="1" dirty="0" smtClean="0"/>
              <a:t>صاحب </a:t>
            </a:r>
            <a:r>
              <a:rPr lang="ar-SA" sz="2800" b="1" dirty="0" err="1" smtClean="0"/>
              <a:t>المنشإ</a:t>
            </a:r>
            <a:r>
              <a:rPr lang="ar-SA" sz="2800" b="1" dirty="0" smtClean="0"/>
              <a:t> المفوّض بمقتضى مقرر من رئيس الحكومة</a:t>
            </a:r>
            <a:r>
              <a:rPr lang="ar-SA" sz="2800" dirty="0" smtClean="0"/>
              <a:t> .</a:t>
            </a:r>
            <a:endParaRPr lang="fr-FR" sz="2000" dirty="0" smtClean="0"/>
          </a:p>
        </p:txBody>
      </p:sp>
      <p:sp>
        <p:nvSpPr>
          <p:cNvPr id="8" name="Flèche gauche 7"/>
          <p:cNvSpPr/>
          <p:nvPr/>
        </p:nvSpPr>
        <p:spPr>
          <a:xfrm>
            <a:off x="8215338" y="3357562"/>
            <a:ext cx="714380" cy="285752"/>
          </a:xfrm>
          <a:prstGeom prst="leftArrow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Flèche gauche 9"/>
          <p:cNvSpPr/>
          <p:nvPr/>
        </p:nvSpPr>
        <p:spPr>
          <a:xfrm>
            <a:off x="8215338" y="4357694"/>
            <a:ext cx="714380" cy="285752"/>
          </a:xfrm>
          <a:prstGeom prst="leftArrow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Flèche gauche 11"/>
          <p:cNvSpPr/>
          <p:nvPr/>
        </p:nvSpPr>
        <p:spPr>
          <a:xfrm>
            <a:off x="8215338" y="5214950"/>
            <a:ext cx="714380" cy="285752"/>
          </a:xfrm>
          <a:prstGeom prst="leftArrow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643998" cy="785818"/>
          </a:xfrm>
          <a:solidFill>
            <a:schemeClr val="accent2">
              <a:lumMod val="75000"/>
            </a:schemeClr>
          </a:solidFill>
          <a:ln w="19050">
            <a:noFill/>
          </a:ln>
        </p:spPr>
        <p:txBody>
          <a:bodyPr>
            <a:normAutofit fontScale="90000"/>
          </a:bodyPr>
          <a:lstStyle/>
          <a:p>
            <a:pPr lvl="0" rtl="1"/>
            <a:r>
              <a:rPr lang="ar-TN" sz="3100" b="1" dirty="0" smtClean="0">
                <a:solidFill>
                  <a:schemeClr val="bg1"/>
                </a:solidFill>
              </a:rPr>
              <a:t>أهم  المقتضيات الجديدة الواردة بالأمر</a:t>
            </a:r>
            <a:r>
              <a:rPr lang="ar-TN" sz="3100" dirty="0" smtClean="0"/>
              <a:t> </a:t>
            </a:r>
            <a:r>
              <a:rPr lang="ar-TN" sz="3100" b="1" dirty="0" smtClean="0">
                <a:solidFill>
                  <a:schemeClr val="bg1"/>
                </a:solidFill>
              </a:rPr>
              <a:t>الحكومي عدد </a:t>
            </a:r>
            <a:r>
              <a:rPr lang="ar-TN" sz="2800" b="1" dirty="0" smtClean="0">
                <a:solidFill>
                  <a:schemeClr val="bg1"/>
                </a:solidFill>
              </a:rPr>
              <a:t>967</a:t>
            </a:r>
            <a:r>
              <a:rPr lang="ar-TN" sz="3100" b="1" dirty="0" smtClean="0">
                <a:solidFill>
                  <a:schemeClr val="bg1"/>
                </a:solidFill>
              </a:rPr>
              <a:t> لسنة </a:t>
            </a:r>
            <a:r>
              <a:rPr lang="ar-TN" sz="2800" b="1" dirty="0" smtClean="0">
                <a:solidFill>
                  <a:schemeClr val="bg1"/>
                </a:solidFill>
              </a:rPr>
              <a:t>2017</a:t>
            </a:r>
            <a:r>
              <a:rPr lang="ar-TN" sz="3100" b="1" dirty="0" smtClean="0">
                <a:solidFill>
                  <a:schemeClr val="bg1"/>
                </a:solidFill>
              </a:rPr>
              <a:t> المؤرخ في </a:t>
            </a:r>
            <a:r>
              <a:rPr lang="ar-TN" sz="2800" b="1" dirty="0" smtClean="0">
                <a:solidFill>
                  <a:schemeClr val="bg1"/>
                </a:solidFill>
              </a:rPr>
              <a:t>31</a:t>
            </a:r>
            <a:r>
              <a:rPr lang="ar-TN" sz="3100" b="1" dirty="0" smtClean="0">
                <a:solidFill>
                  <a:schemeClr val="bg1"/>
                </a:solidFill>
              </a:rPr>
              <a:t> </a:t>
            </a:r>
            <a:r>
              <a:rPr lang="ar-TN" sz="3100" b="1" dirty="0" err="1" smtClean="0">
                <a:solidFill>
                  <a:schemeClr val="bg1"/>
                </a:solidFill>
              </a:rPr>
              <a:t>جويلية</a:t>
            </a:r>
            <a:r>
              <a:rPr lang="ar-TN" sz="3100" b="1" dirty="0" smtClean="0">
                <a:solidFill>
                  <a:schemeClr val="bg1"/>
                </a:solidFill>
              </a:rPr>
              <a:t> </a:t>
            </a:r>
            <a:r>
              <a:rPr lang="ar-TN" sz="2800" b="1" dirty="0" smtClean="0">
                <a:solidFill>
                  <a:schemeClr val="bg1"/>
                </a:solidFill>
              </a:rPr>
              <a:t>2017</a:t>
            </a:r>
            <a:endParaRPr lang="fr-FR" sz="3100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5984" y="314324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TN" dirty="0" smtClean="0"/>
              <a:t> 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357158" y="1214422"/>
            <a:ext cx="857256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endParaRPr lang="ar-TN" sz="800" b="1" u="sng" dirty="0" smtClean="0">
              <a:solidFill>
                <a:schemeClr val="tx2"/>
              </a:solidFill>
            </a:endParaRPr>
          </a:p>
          <a:p>
            <a:pPr algn="just" rtl="1">
              <a:spcAft>
                <a:spcPts val="1200"/>
              </a:spcAft>
            </a:pPr>
            <a:r>
              <a:rPr lang="ar-TN" sz="2800" b="1" u="sng" dirty="0" smtClean="0"/>
              <a:t>الصنف أ</a:t>
            </a:r>
            <a:r>
              <a:rPr lang="ar-TN" sz="2400" b="1" u="sng" dirty="0" smtClean="0"/>
              <a:t>4</a:t>
            </a:r>
            <a:r>
              <a:rPr lang="ar-TN" sz="2800" b="1" u="sng" dirty="0" smtClean="0"/>
              <a:t>:</a:t>
            </a:r>
            <a:r>
              <a:rPr lang="ar-TN" sz="2800" b="1" dirty="0" smtClean="0"/>
              <a:t> </a:t>
            </a:r>
          </a:p>
          <a:p>
            <a:pPr algn="just" rtl="1"/>
            <a:r>
              <a:rPr lang="ar-TN" sz="2800" dirty="0" smtClean="0"/>
              <a:t>البنايات المدنية الراجعة بالنظر إلى المجلس البلدي (يتعهد بإنجازها صاحب </a:t>
            </a:r>
            <a:r>
              <a:rPr lang="ar-TN" sz="2800" dirty="0" err="1" smtClean="0"/>
              <a:t>المنشإ</a:t>
            </a:r>
            <a:r>
              <a:rPr lang="ar-TN" sz="2800" dirty="0" smtClean="0"/>
              <a:t> -المجلس البلدي-</a:t>
            </a:r>
            <a:r>
              <a:rPr lang="ar-SA" sz="2800" dirty="0" smtClean="0"/>
              <a:t> </a:t>
            </a:r>
            <a:r>
              <a:rPr lang="ar-TN" sz="2800" dirty="0" smtClean="0"/>
              <a:t>)</a:t>
            </a:r>
          </a:p>
          <a:p>
            <a:pPr algn="just" rtl="1"/>
            <a:r>
              <a:rPr lang="ar-TN" sz="2800" dirty="0" smtClean="0"/>
              <a:t>      </a:t>
            </a:r>
            <a:r>
              <a:rPr lang="ar-SA" sz="2800" dirty="0" smtClean="0"/>
              <a:t>يمكن لرئيس المجلس البلدي أن يطلب من الوالي المختص ترابيا الإذن للمصالح </a:t>
            </a:r>
            <a:r>
              <a:rPr lang="ar-SA" sz="2800" dirty="0" err="1" smtClean="0"/>
              <a:t>الجهوية</a:t>
            </a:r>
            <a:r>
              <a:rPr lang="ar-SA" sz="2800" dirty="0" smtClean="0"/>
              <a:t> التابعة للوزارة المكلفة بالتجهيز </a:t>
            </a:r>
            <a:r>
              <a:rPr lang="ar-SA" sz="2800" b="1" dirty="0" smtClean="0"/>
              <a:t>بتقديم المساعدة الفنية </a:t>
            </a:r>
            <a:r>
              <a:rPr lang="ar-SA" sz="2800" dirty="0" smtClean="0"/>
              <a:t>للمجلس البلدي حسب الإمكان لإنجاز بعض المشاريع.</a:t>
            </a:r>
            <a:endParaRPr lang="fr-FR" sz="2800" dirty="0" smtClean="0"/>
          </a:p>
          <a:p>
            <a:pPr algn="just" rtl="1"/>
            <a:r>
              <a:rPr lang="ar-TN" sz="2800" dirty="0" smtClean="0"/>
              <a:t>      </a:t>
            </a:r>
            <a:r>
              <a:rPr lang="ar-SA" sz="2800" dirty="0" smtClean="0"/>
              <a:t>وإذا تجاوز المشروع إمكانات المصالح </a:t>
            </a:r>
            <a:r>
              <a:rPr lang="ar-SA" sz="2800" dirty="0" err="1" smtClean="0"/>
              <a:t>الجهوية</a:t>
            </a:r>
            <a:r>
              <a:rPr lang="ar-SA" sz="2800" dirty="0" smtClean="0"/>
              <a:t> يمكن للوالي أن يطلب </a:t>
            </a:r>
            <a:r>
              <a:rPr lang="ar-SA" sz="2800" b="1" dirty="0" smtClean="0"/>
              <a:t>مساعدة</a:t>
            </a:r>
            <a:r>
              <a:rPr lang="ar-SA" sz="2800" dirty="0" smtClean="0"/>
              <a:t> المصالح المركزية للوزارة المكلفة بالتجهيز.</a:t>
            </a:r>
            <a:endParaRPr lang="fr-FR" sz="2800" dirty="0" smtClean="0"/>
          </a:p>
          <a:p>
            <a:pPr algn="just" rtl="1"/>
            <a:r>
              <a:rPr lang="ar-TN" sz="2800" dirty="0" smtClean="0"/>
              <a:t>      </a:t>
            </a:r>
            <a:r>
              <a:rPr lang="ar-SA" sz="2800" dirty="0" smtClean="0"/>
              <a:t>وفي كل الحالات يعتبر </a:t>
            </a:r>
            <a:r>
              <a:rPr lang="ar-SA" sz="2800" b="1" dirty="0" smtClean="0"/>
              <a:t>رئيس المجلس البلدي </a:t>
            </a:r>
            <a:r>
              <a:rPr lang="ar-SA" sz="2800" b="1" dirty="0" err="1" smtClean="0"/>
              <a:t>مسؤولا</a:t>
            </a:r>
            <a:r>
              <a:rPr lang="ar-SA" sz="2800" b="1" dirty="0" smtClean="0"/>
              <a:t> كليا عن إنجاز المشروع في كل ما يتعلق بالتصرف الإداري والفني والمالي</a:t>
            </a:r>
            <a:r>
              <a:rPr lang="ar-SA" sz="2800" dirty="0" smtClean="0"/>
              <a:t> طبقا </a:t>
            </a:r>
            <a:r>
              <a:rPr lang="ar-SA" sz="2800" dirty="0" err="1" smtClean="0"/>
              <a:t>للتراتيب</a:t>
            </a:r>
            <a:r>
              <a:rPr lang="ar-SA" sz="2800" dirty="0" smtClean="0"/>
              <a:t> الجاري </a:t>
            </a:r>
            <a:r>
              <a:rPr lang="ar-SA" sz="2800" dirty="0" err="1" smtClean="0"/>
              <a:t>بها</a:t>
            </a:r>
            <a:r>
              <a:rPr lang="ar-SA" sz="2800" dirty="0" smtClean="0"/>
              <a:t> العمل.</a:t>
            </a:r>
            <a:endParaRPr lang="fr-FR" dirty="0" smtClean="0"/>
          </a:p>
        </p:txBody>
      </p:sp>
      <p:sp>
        <p:nvSpPr>
          <p:cNvPr id="8" name="Flèche gauche 7"/>
          <p:cNvSpPr/>
          <p:nvPr/>
        </p:nvSpPr>
        <p:spPr>
          <a:xfrm>
            <a:off x="8286776" y="2928934"/>
            <a:ext cx="714380" cy="285752"/>
          </a:xfrm>
          <a:prstGeom prst="left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Flèche gauche 9"/>
          <p:cNvSpPr/>
          <p:nvPr/>
        </p:nvSpPr>
        <p:spPr>
          <a:xfrm>
            <a:off x="8286776" y="5072074"/>
            <a:ext cx="714380" cy="285752"/>
          </a:xfrm>
          <a:prstGeom prst="left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Flèche gauche 11"/>
          <p:cNvSpPr/>
          <p:nvPr/>
        </p:nvSpPr>
        <p:spPr>
          <a:xfrm>
            <a:off x="8286776" y="4214818"/>
            <a:ext cx="714380" cy="285752"/>
          </a:xfrm>
          <a:prstGeom prst="left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572560" cy="928670"/>
          </a:xfrm>
          <a:solidFill>
            <a:schemeClr val="accent2">
              <a:lumMod val="75000"/>
            </a:schemeClr>
          </a:solidFill>
          <a:ln w="19050">
            <a:noFill/>
          </a:ln>
        </p:spPr>
        <p:txBody>
          <a:bodyPr>
            <a:normAutofit fontScale="90000"/>
          </a:bodyPr>
          <a:lstStyle/>
          <a:p>
            <a:pPr lvl="0" rtl="1"/>
            <a:r>
              <a:rPr lang="ar-TN" sz="3100" b="1" dirty="0" smtClean="0">
                <a:solidFill>
                  <a:schemeClr val="bg1"/>
                </a:solidFill>
              </a:rPr>
              <a:t>أهم  المقتضيات الجديدة الواردة بالأمر</a:t>
            </a:r>
            <a:r>
              <a:rPr lang="ar-TN" sz="3100" dirty="0" smtClean="0"/>
              <a:t> </a:t>
            </a:r>
            <a:r>
              <a:rPr lang="ar-TN" sz="3100" b="1" dirty="0" smtClean="0">
                <a:solidFill>
                  <a:schemeClr val="bg1"/>
                </a:solidFill>
              </a:rPr>
              <a:t>الحكومي عدد </a:t>
            </a:r>
            <a:r>
              <a:rPr lang="ar-TN" sz="2700" b="1" dirty="0" smtClean="0">
                <a:solidFill>
                  <a:schemeClr val="bg1"/>
                </a:solidFill>
              </a:rPr>
              <a:t>967</a:t>
            </a:r>
            <a:r>
              <a:rPr lang="ar-TN" sz="3100" b="1" dirty="0" smtClean="0">
                <a:solidFill>
                  <a:schemeClr val="bg1"/>
                </a:solidFill>
              </a:rPr>
              <a:t> لسنة </a:t>
            </a:r>
            <a:r>
              <a:rPr lang="ar-TN" sz="2700" b="1" dirty="0" smtClean="0">
                <a:solidFill>
                  <a:schemeClr val="bg1"/>
                </a:solidFill>
              </a:rPr>
              <a:t>2017</a:t>
            </a:r>
            <a:r>
              <a:rPr lang="ar-TN" sz="3100" b="1" dirty="0" smtClean="0">
                <a:solidFill>
                  <a:schemeClr val="bg1"/>
                </a:solidFill>
              </a:rPr>
              <a:t> المؤرخ في </a:t>
            </a:r>
            <a:r>
              <a:rPr lang="ar-TN" sz="2700" b="1" dirty="0" smtClean="0">
                <a:solidFill>
                  <a:schemeClr val="bg1"/>
                </a:solidFill>
              </a:rPr>
              <a:t>31</a:t>
            </a:r>
            <a:r>
              <a:rPr lang="ar-TN" sz="3100" b="1" dirty="0" smtClean="0">
                <a:solidFill>
                  <a:schemeClr val="bg1"/>
                </a:solidFill>
              </a:rPr>
              <a:t> </a:t>
            </a:r>
            <a:r>
              <a:rPr lang="ar-TN" sz="3100" b="1" dirty="0" err="1" smtClean="0">
                <a:solidFill>
                  <a:schemeClr val="bg1"/>
                </a:solidFill>
              </a:rPr>
              <a:t>جويلية</a:t>
            </a:r>
            <a:r>
              <a:rPr lang="ar-TN" sz="3100" b="1" dirty="0" smtClean="0">
                <a:solidFill>
                  <a:schemeClr val="bg1"/>
                </a:solidFill>
              </a:rPr>
              <a:t> </a:t>
            </a:r>
            <a:r>
              <a:rPr lang="ar-TN" sz="2700" b="1" dirty="0" smtClean="0">
                <a:solidFill>
                  <a:schemeClr val="bg1"/>
                </a:solidFill>
              </a:rPr>
              <a:t>2017</a:t>
            </a:r>
            <a:endParaRPr lang="fr-FR" sz="3100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5984" y="314324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TN" dirty="0" smtClean="0"/>
              <a:t> 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428596" y="1071546"/>
            <a:ext cx="850112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>
              <a:spcAft>
                <a:spcPts val="1200"/>
              </a:spcAft>
            </a:pPr>
            <a:r>
              <a:rPr lang="ar-TN" sz="2600" b="1" u="sng" dirty="0" smtClean="0"/>
              <a:t>الصنف أ5:</a:t>
            </a:r>
            <a:r>
              <a:rPr lang="ar-TN" sz="2600" b="1" dirty="0" smtClean="0"/>
              <a:t> </a:t>
            </a:r>
          </a:p>
          <a:p>
            <a:pPr algn="just" rtl="1"/>
            <a:r>
              <a:rPr lang="ar-TN" sz="2600" dirty="0" smtClean="0"/>
              <a:t>البنايات المدنية المعقّدة نسبيا والتي لا تشكل صعوبات فنية خاصة وليست ضمن الأصناف "أ1 </a:t>
            </a:r>
            <a:r>
              <a:rPr lang="ar-TN" sz="2600" dirty="0" err="1" smtClean="0"/>
              <a:t>و</a:t>
            </a:r>
            <a:r>
              <a:rPr lang="ar-TN" sz="2600" dirty="0" smtClean="0"/>
              <a:t> أ3 </a:t>
            </a:r>
            <a:r>
              <a:rPr lang="ar-TN" sz="2600" dirty="0" err="1" smtClean="0"/>
              <a:t>و</a:t>
            </a:r>
            <a:r>
              <a:rPr lang="ar-TN" sz="2600" dirty="0" smtClean="0"/>
              <a:t> أ4" وخاصة:</a:t>
            </a:r>
          </a:p>
          <a:p>
            <a:pPr algn="just" rtl="1">
              <a:spcAft>
                <a:spcPts val="1200"/>
              </a:spcAft>
            </a:pPr>
            <a:r>
              <a:rPr lang="ar-SA" sz="2600" dirty="0" smtClean="0"/>
              <a:t>-مشاريع التهذيب والتجديد والتوسيع </a:t>
            </a:r>
            <a:r>
              <a:rPr lang="ar-SA" sz="2600" b="1" dirty="0" smtClean="0"/>
              <a:t>مهما كانت كلفتها</a:t>
            </a:r>
            <a:r>
              <a:rPr lang="ar-SA" sz="2600" dirty="0" smtClean="0"/>
              <a:t>،</a:t>
            </a:r>
            <a:endParaRPr lang="fr-FR" sz="2600" dirty="0" smtClean="0"/>
          </a:p>
          <a:p>
            <a:pPr algn="just" rtl="1">
              <a:spcAft>
                <a:spcPts val="1200"/>
              </a:spcAft>
            </a:pPr>
            <a:r>
              <a:rPr lang="ar-SA" sz="2600" dirty="0" smtClean="0"/>
              <a:t>-المشاريع الجديدة التي لا تتجاوز كلفتها التقديرية للأشغال لكامل الأجزاء الوظيفية للمشروع سبعة ملايين دينار(7م </a:t>
            </a:r>
            <a:r>
              <a:rPr lang="ar-SA" sz="2600" dirty="0" err="1" smtClean="0"/>
              <a:t>د</a:t>
            </a:r>
            <a:r>
              <a:rPr lang="ar-SA" sz="2600" dirty="0" smtClean="0"/>
              <a:t>)</a:t>
            </a:r>
            <a:endParaRPr lang="fr-FR" sz="2600" dirty="0" smtClean="0"/>
          </a:p>
          <a:p>
            <a:pPr algn="just" rtl="1">
              <a:spcAft>
                <a:spcPts val="1200"/>
              </a:spcAft>
            </a:pPr>
            <a:r>
              <a:rPr lang="ar-TN" sz="2600" dirty="0" smtClean="0"/>
              <a:t>        </a:t>
            </a:r>
            <a:r>
              <a:rPr lang="ar-SA" sz="2600" b="1" dirty="0" smtClean="0"/>
              <a:t>تنجز هذه المشاريع من قبل الوزارة المعنية ولحسابها الخاص وتحت مسؤوليتها كصاحب </a:t>
            </a:r>
            <a:r>
              <a:rPr lang="ar-SA" sz="2600" b="1" dirty="0" err="1" smtClean="0"/>
              <a:t>منشإ</a:t>
            </a:r>
            <a:r>
              <a:rPr lang="ar-SA" sz="2600" b="1" dirty="0" smtClean="0"/>
              <a:t>.</a:t>
            </a:r>
            <a:endParaRPr lang="fr-FR" sz="2600" b="1" dirty="0" smtClean="0"/>
          </a:p>
          <a:p>
            <a:pPr algn="just" rtl="1"/>
            <a:r>
              <a:rPr lang="ar-TN" sz="2600" dirty="0" smtClean="0"/>
              <a:t>       </a:t>
            </a:r>
            <a:r>
              <a:rPr lang="ar-SA" sz="2600" b="1" dirty="0" smtClean="0"/>
              <a:t>يمكن</a:t>
            </a:r>
            <a:r>
              <a:rPr lang="ar-SA" sz="2600" dirty="0" smtClean="0"/>
              <a:t> للوزير المكلف بالتجهيز، </a:t>
            </a:r>
            <a:r>
              <a:rPr lang="ar-SA" sz="2600" b="1" dirty="0" smtClean="0"/>
              <a:t>بطلب من صاحب </a:t>
            </a:r>
            <a:r>
              <a:rPr lang="ar-SA" sz="2600" b="1" dirty="0" err="1" smtClean="0"/>
              <a:t>المنشإ</a:t>
            </a:r>
            <a:r>
              <a:rPr lang="ar-SA" sz="2600" b="1" dirty="0" smtClean="0"/>
              <a:t> </a:t>
            </a:r>
            <a:r>
              <a:rPr lang="ar-SA" sz="2600" dirty="0" smtClean="0"/>
              <a:t>، التعهد بهذا الصنف من المشاريع كصاحب </a:t>
            </a:r>
            <a:r>
              <a:rPr lang="ar-SA" sz="2600" dirty="0" err="1" smtClean="0"/>
              <a:t>منشإ</a:t>
            </a:r>
            <a:r>
              <a:rPr lang="ar-SA" sz="2600" dirty="0" smtClean="0"/>
              <a:t> مفوض.</a:t>
            </a:r>
            <a:endParaRPr lang="fr-FR" sz="2600" dirty="0"/>
          </a:p>
        </p:txBody>
      </p:sp>
      <p:sp>
        <p:nvSpPr>
          <p:cNvPr id="8" name="Flèche gauche 7"/>
          <p:cNvSpPr/>
          <p:nvPr/>
        </p:nvSpPr>
        <p:spPr>
          <a:xfrm>
            <a:off x="8215338" y="4071942"/>
            <a:ext cx="714380" cy="285752"/>
          </a:xfrm>
          <a:prstGeom prst="leftArrow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Flèche gauche 9"/>
          <p:cNvSpPr/>
          <p:nvPr/>
        </p:nvSpPr>
        <p:spPr>
          <a:xfrm>
            <a:off x="8286776" y="5000636"/>
            <a:ext cx="714380" cy="285752"/>
          </a:xfrm>
          <a:prstGeom prst="leftArrow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572560" cy="1000132"/>
          </a:xfrm>
          <a:solidFill>
            <a:schemeClr val="accent2">
              <a:lumMod val="75000"/>
            </a:schemeClr>
          </a:solidFill>
          <a:ln w="19050">
            <a:noFill/>
          </a:ln>
        </p:spPr>
        <p:txBody>
          <a:bodyPr>
            <a:normAutofit fontScale="90000"/>
          </a:bodyPr>
          <a:lstStyle/>
          <a:p>
            <a:pPr lvl="0" rtl="1"/>
            <a:r>
              <a:rPr lang="ar-TN" sz="3100" b="1" dirty="0" smtClean="0">
                <a:solidFill>
                  <a:schemeClr val="bg1"/>
                </a:solidFill>
              </a:rPr>
              <a:t>أهم  المقتضيات الجديدة الواردة بالأمر</a:t>
            </a:r>
            <a:r>
              <a:rPr lang="ar-TN" sz="3100" dirty="0" smtClean="0"/>
              <a:t> </a:t>
            </a:r>
            <a:r>
              <a:rPr lang="ar-TN" sz="3100" b="1" dirty="0" smtClean="0">
                <a:solidFill>
                  <a:schemeClr val="bg1"/>
                </a:solidFill>
              </a:rPr>
              <a:t>الحكومي عدد </a:t>
            </a:r>
            <a:r>
              <a:rPr lang="ar-TN" sz="2700" b="1" dirty="0" smtClean="0">
                <a:solidFill>
                  <a:schemeClr val="bg1"/>
                </a:solidFill>
              </a:rPr>
              <a:t>967</a:t>
            </a:r>
            <a:r>
              <a:rPr lang="ar-TN" sz="3100" b="1" dirty="0" smtClean="0">
                <a:solidFill>
                  <a:schemeClr val="bg1"/>
                </a:solidFill>
              </a:rPr>
              <a:t> لسنة </a:t>
            </a:r>
            <a:r>
              <a:rPr lang="ar-TN" sz="2700" b="1" dirty="0" smtClean="0">
                <a:solidFill>
                  <a:schemeClr val="bg1"/>
                </a:solidFill>
              </a:rPr>
              <a:t>2017</a:t>
            </a:r>
            <a:r>
              <a:rPr lang="ar-TN" sz="3100" b="1" dirty="0" smtClean="0">
                <a:solidFill>
                  <a:schemeClr val="bg1"/>
                </a:solidFill>
              </a:rPr>
              <a:t> المؤرخ في </a:t>
            </a:r>
            <a:r>
              <a:rPr lang="ar-TN" sz="2700" b="1" dirty="0" smtClean="0">
                <a:solidFill>
                  <a:schemeClr val="bg1"/>
                </a:solidFill>
              </a:rPr>
              <a:t>31</a:t>
            </a:r>
            <a:r>
              <a:rPr lang="ar-TN" sz="3100" b="1" dirty="0" smtClean="0">
                <a:solidFill>
                  <a:schemeClr val="bg1"/>
                </a:solidFill>
              </a:rPr>
              <a:t> </a:t>
            </a:r>
            <a:r>
              <a:rPr lang="ar-TN" sz="3100" b="1" dirty="0" err="1" smtClean="0">
                <a:solidFill>
                  <a:schemeClr val="bg1"/>
                </a:solidFill>
              </a:rPr>
              <a:t>جويلية</a:t>
            </a:r>
            <a:r>
              <a:rPr lang="ar-TN" sz="3100" b="1" dirty="0" smtClean="0">
                <a:solidFill>
                  <a:schemeClr val="bg1"/>
                </a:solidFill>
              </a:rPr>
              <a:t> </a:t>
            </a:r>
            <a:r>
              <a:rPr lang="ar-TN" sz="2700" b="1" dirty="0" smtClean="0">
                <a:solidFill>
                  <a:schemeClr val="bg1"/>
                </a:solidFill>
              </a:rPr>
              <a:t>2017</a:t>
            </a:r>
            <a:endParaRPr lang="fr-FR" sz="3100" b="1" dirty="0">
              <a:solidFill>
                <a:schemeClr val="bg1"/>
              </a:solidFill>
            </a:endParaRPr>
          </a:p>
        </p:txBody>
      </p:sp>
      <p:sp>
        <p:nvSpPr>
          <p:cNvPr id="9" name="Espace réservé du contenu 2"/>
          <p:cNvSpPr>
            <a:spLocks noGrp="1"/>
          </p:cNvSpPr>
          <p:nvPr>
            <p:ph idx="1"/>
          </p:nvPr>
        </p:nvSpPr>
        <p:spPr>
          <a:xfrm>
            <a:off x="357158" y="1500174"/>
            <a:ext cx="8572560" cy="928694"/>
          </a:xfr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 anchorCtr="1">
            <a:normAutofit lnSpcReduction="10000"/>
          </a:bodyPr>
          <a:lstStyle/>
          <a:p>
            <a:pPr algn="just" rtl="1">
              <a:buNone/>
            </a:pPr>
            <a:r>
              <a:rPr lang="ar-TN" sz="2800" b="1" dirty="0" smtClean="0"/>
              <a:t>ب - البنايات   المدنية  التي   يتم إنجازها لفائدة المؤسسات العمومية التي   لا   تكتسي   صبغة   إدارية والمنشآت العمومية</a:t>
            </a:r>
            <a:endParaRPr lang="fr-FR" sz="2800" b="1" dirty="0" smtClean="0"/>
          </a:p>
        </p:txBody>
      </p:sp>
      <p:sp>
        <p:nvSpPr>
          <p:cNvPr id="7" name="Rectangle 6"/>
          <p:cNvSpPr/>
          <p:nvPr/>
        </p:nvSpPr>
        <p:spPr>
          <a:xfrm>
            <a:off x="2285984" y="314324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TN" dirty="0" smtClean="0"/>
              <a:t> 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357158" y="2571744"/>
            <a:ext cx="850112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TN" sz="2800" dirty="0" smtClean="0">
                <a:solidFill>
                  <a:schemeClr val="tx2"/>
                </a:solidFill>
              </a:rPr>
              <a:t>     </a:t>
            </a:r>
            <a:r>
              <a:rPr lang="ar-SA" sz="2800" dirty="0" smtClean="0"/>
              <a:t>يتم انجاز هذه المشاريع من طرف صاحب </a:t>
            </a:r>
            <a:r>
              <a:rPr lang="ar-SA" sz="2800" dirty="0" err="1" smtClean="0"/>
              <a:t>المنشإ</a:t>
            </a:r>
            <a:r>
              <a:rPr lang="ar-SA" sz="2800" dirty="0" smtClean="0"/>
              <a:t> المعني لحسابه وتحت مسؤوليته. </a:t>
            </a:r>
            <a:endParaRPr lang="fr-FR" sz="2800" dirty="0" smtClean="0"/>
          </a:p>
          <a:p>
            <a:pPr algn="just" rtl="1"/>
            <a:r>
              <a:rPr lang="ar-TN" sz="2800" dirty="0" smtClean="0"/>
              <a:t>     </a:t>
            </a:r>
            <a:r>
              <a:rPr lang="ar-SA" sz="2800" dirty="0" smtClean="0"/>
              <a:t>يمكن للوزارة المكلفة بالتجهيز، </a:t>
            </a:r>
            <a:r>
              <a:rPr lang="ar-SA" sz="2800" b="1" dirty="0" smtClean="0"/>
              <a:t>بطلب من الوزير المكلف بالإشراف على صاحب </a:t>
            </a:r>
            <a:r>
              <a:rPr lang="ar-SA" sz="2800" b="1" dirty="0" err="1" smtClean="0"/>
              <a:t>المنشإ</a:t>
            </a:r>
            <a:r>
              <a:rPr lang="ar-SA" sz="2800" b="1" dirty="0" smtClean="0"/>
              <a:t> </a:t>
            </a:r>
            <a:r>
              <a:rPr lang="ar-TN" sz="2800" dirty="0" smtClean="0"/>
              <a:t>،</a:t>
            </a:r>
            <a:r>
              <a:rPr lang="ar-SA" sz="2800" b="1" dirty="0" smtClean="0"/>
              <a:t>تقديم المساعدة </a:t>
            </a:r>
            <a:r>
              <a:rPr lang="ar-SA" sz="2800" dirty="0" smtClean="0"/>
              <a:t>لإنجاز هذه المشاريع  في كافة مراحلها.</a:t>
            </a:r>
            <a:endParaRPr lang="ar-TN" sz="2800" dirty="0" smtClean="0"/>
          </a:p>
          <a:p>
            <a:pPr algn="just" rtl="1"/>
            <a:r>
              <a:rPr lang="ar-TN" sz="2800" dirty="0" smtClean="0"/>
              <a:t>     </a:t>
            </a:r>
            <a:r>
              <a:rPr lang="ar-SA" sz="2800" dirty="0" smtClean="0"/>
              <a:t>يبرم في الغرض اتفاق بين الطرفين يلتزم بمقتضاه صاحب </a:t>
            </a:r>
            <a:r>
              <a:rPr lang="ar-SA" sz="2800" dirty="0" err="1" smtClean="0"/>
              <a:t>المنشإ</a:t>
            </a:r>
            <a:r>
              <a:rPr lang="ar-SA" sz="2800" dirty="0" smtClean="0"/>
              <a:t>  </a:t>
            </a:r>
            <a:r>
              <a:rPr lang="ar-TN" sz="2800" b="1" dirty="0" smtClean="0"/>
              <a:t>أساسا </a:t>
            </a:r>
            <a:r>
              <a:rPr lang="ar-SA" sz="2800" b="1" dirty="0" smtClean="0"/>
              <a:t> بتحمل مصاريف التسيير المتعلقة بالمشروع.</a:t>
            </a:r>
            <a:endParaRPr lang="ar-TN" sz="2800" b="1" dirty="0" smtClean="0"/>
          </a:p>
          <a:p>
            <a:pPr algn="just" rtl="1"/>
            <a:r>
              <a:rPr lang="ar-TN" sz="2800" dirty="0" smtClean="0"/>
              <a:t>     غ</a:t>
            </a:r>
            <a:r>
              <a:rPr lang="ar-SA" sz="2800" dirty="0" smtClean="0"/>
              <a:t>ير أنه </a:t>
            </a:r>
            <a:r>
              <a:rPr lang="ar-SA" sz="2800" b="1" dirty="0" smtClean="0"/>
              <a:t>يمكن أن تتولى  الوزارة المكلفة بالتجهيز</a:t>
            </a:r>
            <a:r>
              <a:rPr lang="ar-SA" sz="2800" dirty="0" smtClean="0"/>
              <a:t> </a:t>
            </a:r>
            <a:r>
              <a:rPr lang="ar-SA" sz="2800" b="1" dirty="0" smtClean="0"/>
              <a:t>إنجاز </a:t>
            </a:r>
            <a:r>
              <a:rPr lang="ar-TN" sz="2800" b="1" dirty="0" smtClean="0"/>
              <a:t>بعض </a:t>
            </a:r>
            <a:r>
              <a:rPr lang="ar-SA" sz="2800" dirty="0" smtClean="0"/>
              <a:t>المشاريع </a:t>
            </a:r>
            <a:r>
              <a:rPr lang="ar-SA" sz="2800" b="1" dirty="0" smtClean="0"/>
              <a:t>كصاحب </a:t>
            </a:r>
            <a:r>
              <a:rPr lang="ar-SA" sz="2800" b="1" dirty="0" err="1" smtClean="0"/>
              <a:t>منشإ</a:t>
            </a:r>
            <a:r>
              <a:rPr lang="ar-SA" sz="2800" b="1" dirty="0" smtClean="0"/>
              <a:t> مفوّض وذلك بمقتضى مقرر من رئيس الحكومة</a:t>
            </a:r>
            <a:r>
              <a:rPr lang="ar-SA" sz="2800" dirty="0" smtClean="0"/>
              <a:t>.</a:t>
            </a:r>
            <a:endParaRPr lang="fr-FR" sz="2800" dirty="0" smtClean="0"/>
          </a:p>
          <a:p>
            <a:endParaRPr lang="fr-FR" dirty="0"/>
          </a:p>
        </p:txBody>
      </p:sp>
      <p:sp>
        <p:nvSpPr>
          <p:cNvPr id="6" name="Flèche gauche 5"/>
          <p:cNvSpPr/>
          <p:nvPr/>
        </p:nvSpPr>
        <p:spPr>
          <a:xfrm>
            <a:off x="8358214" y="3571876"/>
            <a:ext cx="714380" cy="285752"/>
          </a:xfrm>
          <a:prstGeom prst="leftArrow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lèche gauche 7"/>
          <p:cNvSpPr/>
          <p:nvPr/>
        </p:nvSpPr>
        <p:spPr>
          <a:xfrm>
            <a:off x="8358214" y="4857760"/>
            <a:ext cx="714380" cy="285752"/>
          </a:xfrm>
          <a:prstGeom prst="leftArrow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Flèche gauche 9"/>
          <p:cNvSpPr/>
          <p:nvPr/>
        </p:nvSpPr>
        <p:spPr>
          <a:xfrm>
            <a:off x="8358214" y="5715016"/>
            <a:ext cx="714380" cy="285752"/>
          </a:xfrm>
          <a:prstGeom prst="leftArrow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501122" cy="928694"/>
          </a:xfrm>
          <a:solidFill>
            <a:schemeClr val="accent2">
              <a:lumMod val="75000"/>
            </a:schemeClr>
          </a:solidFill>
          <a:ln w="19050">
            <a:noFill/>
          </a:ln>
        </p:spPr>
        <p:txBody>
          <a:bodyPr>
            <a:normAutofit fontScale="90000"/>
          </a:bodyPr>
          <a:lstStyle/>
          <a:p>
            <a:pPr lvl="0" rtl="1"/>
            <a:r>
              <a:rPr lang="ar-TN" sz="3100" b="1" dirty="0" smtClean="0">
                <a:solidFill>
                  <a:schemeClr val="bg1"/>
                </a:solidFill>
              </a:rPr>
              <a:t>أهم  المقتضيات الجديدة الواردة بالأمر</a:t>
            </a:r>
            <a:r>
              <a:rPr lang="ar-TN" sz="3100" dirty="0" smtClean="0"/>
              <a:t> </a:t>
            </a:r>
            <a:r>
              <a:rPr lang="ar-TN" sz="3100" b="1" dirty="0" smtClean="0">
                <a:solidFill>
                  <a:schemeClr val="bg1"/>
                </a:solidFill>
              </a:rPr>
              <a:t>الحكومي عدد </a:t>
            </a:r>
            <a:r>
              <a:rPr lang="ar-TN" sz="2800" b="1" dirty="0" smtClean="0">
                <a:solidFill>
                  <a:schemeClr val="bg1"/>
                </a:solidFill>
              </a:rPr>
              <a:t>967</a:t>
            </a:r>
            <a:r>
              <a:rPr lang="ar-TN" sz="3100" b="1" dirty="0" smtClean="0">
                <a:solidFill>
                  <a:schemeClr val="bg1"/>
                </a:solidFill>
              </a:rPr>
              <a:t> لسنة </a:t>
            </a:r>
            <a:r>
              <a:rPr lang="ar-TN" sz="2800" b="1" dirty="0" smtClean="0">
                <a:solidFill>
                  <a:schemeClr val="bg1"/>
                </a:solidFill>
              </a:rPr>
              <a:t>2017</a:t>
            </a:r>
            <a:r>
              <a:rPr lang="ar-TN" sz="3100" b="1" dirty="0" smtClean="0">
                <a:solidFill>
                  <a:schemeClr val="bg1"/>
                </a:solidFill>
              </a:rPr>
              <a:t> المؤرخ في </a:t>
            </a:r>
            <a:r>
              <a:rPr lang="ar-TN" sz="2800" b="1" dirty="0" smtClean="0">
                <a:solidFill>
                  <a:schemeClr val="bg1"/>
                </a:solidFill>
              </a:rPr>
              <a:t>31</a:t>
            </a:r>
            <a:r>
              <a:rPr lang="ar-TN" sz="3100" b="1" dirty="0" smtClean="0">
                <a:solidFill>
                  <a:schemeClr val="bg1"/>
                </a:solidFill>
              </a:rPr>
              <a:t> </a:t>
            </a:r>
            <a:r>
              <a:rPr lang="ar-TN" sz="3100" b="1" dirty="0" err="1" smtClean="0">
                <a:solidFill>
                  <a:schemeClr val="bg1"/>
                </a:solidFill>
              </a:rPr>
              <a:t>جويلية</a:t>
            </a:r>
            <a:r>
              <a:rPr lang="ar-TN" sz="3100" b="1" dirty="0" smtClean="0">
                <a:solidFill>
                  <a:schemeClr val="bg1"/>
                </a:solidFill>
              </a:rPr>
              <a:t> </a:t>
            </a:r>
            <a:r>
              <a:rPr lang="ar-TN" sz="2800" b="1" dirty="0" smtClean="0">
                <a:solidFill>
                  <a:schemeClr val="bg1"/>
                </a:solidFill>
              </a:rPr>
              <a:t>2017</a:t>
            </a:r>
            <a:endParaRPr lang="fr-FR" sz="3100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5984" y="314324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TN" dirty="0" smtClean="0"/>
              <a:t> 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357158" y="1357298"/>
            <a:ext cx="8572560" cy="3643338"/>
          </a:xfrm>
        </p:spPr>
        <p:txBody>
          <a:bodyPr>
            <a:normAutofit/>
          </a:bodyPr>
          <a:lstStyle/>
          <a:p>
            <a:pPr marL="0" indent="0" algn="just" rtl="1">
              <a:lnSpc>
                <a:spcPct val="120000"/>
              </a:lnSpc>
              <a:buNone/>
            </a:pPr>
            <a:r>
              <a:rPr lang="ar-TN" sz="4400" b="1" dirty="0" smtClean="0"/>
              <a:t>3</a:t>
            </a:r>
            <a:r>
              <a:rPr lang="ar-TN" b="1" dirty="0" smtClean="0"/>
              <a:t>-</a:t>
            </a:r>
            <a:r>
              <a:rPr lang="ar-TN" dirty="0" smtClean="0"/>
              <a:t>التنصيص على إمكانية أن تتولى الوزارة المكلفة بالتجهيز إنجاز </a:t>
            </a:r>
            <a:r>
              <a:rPr lang="ar-TN" b="1" dirty="0" smtClean="0"/>
              <a:t>بعض أصناف المشاريع كصاحب </a:t>
            </a:r>
            <a:r>
              <a:rPr lang="ar-TN" b="1" dirty="0" err="1" smtClean="0"/>
              <a:t>منشإ</a:t>
            </a:r>
            <a:r>
              <a:rPr lang="ar-TN" b="1" dirty="0" smtClean="0"/>
              <a:t> مفوض بمقرر من رئيس الحكومة</a:t>
            </a:r>
            <a:r>
              <a:rPr lang="ar-TN" dirty="0" smtClean="0"/>
              <a:t> وذلك بالرجوع إلى أهمية المشروع وما يتطلبه من إمكانيات مادية ومؤهلات بشرية </a:t>
            </a:r>
            <a:r>
              <a:rPr lang="fr-FR" dirty="0" smtClean="0"/>
              <a:t>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43998" cy="857256"/>
          </a:xfrm>
          <a:solidFill>
            <a:schemeClr val="accent2">
              <a:lumMod val="75000"/>
            </a:schemeClr>
          </a:solidFill>
          <a:ln w="19050">
            <a:noFill/>
          </a:ln>
        </p:spPr>
        <p:txBody>
          <a:bodyPr>
            <a:normAutofit fontScale="90000"/>
          </a:bodyPr>
          <a:lstStyle/>
          <a:p>
            <a:pPr lvl="0" rtl="1"/>
            <a:r>
              <a:rPr lang="ar-TN" sz="3100" b="1" dirty="0" smtClean="0">
                <a:solidFill>
                  <a:schemeClr val="bg1"/>
                </a:solidFill>
              </a:rPr>
              <a:t>أهم  المقتضيات الجديدة الواردة بالأمر</a:t>
            </a:r>
            <a:r>
              <a:rPr lang="ar-TN" sz="3100" dirty="0" smtClean="0"/>
              <a:t> </a:t>
            </a:r>
            <a:r>
              <a:rPr lang="ar-TN" sz="3100" b="1" dirty="0" smtClean="0">
                <a:solidFill>
                  <a:schemeClr val="bg1"/>
                </a:solidFill>
              </a:rPr>
              <a:t>الحكومي عدد </a:t>
            </a:r>
            <a:r>
              <a:rPr lang="ar-TN" sz="2800" b="1" dirty="0" smtClean="0">
                <a:solidFill>
                  <a:schemeClr val="bg1"/>
                </a:solidFill>
              </a:rPr>
              <a:t>967</a:t>
            </a:r>
            <a:r>
              <a:rPr lang="ar-TN" sz="3100" b="1" dirty="0" smtClean="0">
                <a:solidFill>
                  <a:schemeClr val="bg1"/>
                </a:solidFill>
              </a:rPr>
              <a:t> لسنة </a:t>
            </a:r>
            <a:r>
              <a:rPr lang="ar-TN" sz="2800" b="1" dirty="0" smtClean="0">
                <a:solidFill>
                  <a:schemeClr val="bg1"/>
                </a:solidFill>
              </a:rPr>
              <a:t>2017</a:t>
            </a:r>
            <a:r>
              <a:rPr lang="ar-TN" sz="3100" b="1" dirty="0" smtClean="0">
                <a:solidFill>
                  <a:schemeClr val="bg1"/>
                </a:solidFill>
              </a:rPr>
              <a:t> المؤرخ في </a:t>
            </a:r>
            <a:r>
              <a:rPr lang="ar-TN" sz="2800" b="1" dirty="0" smtClean="0">
                <a:solidFill>
                  <a:schemeClr val="bg1"/>
                </a:solidFill>
              </a:rPr>
              <a:t>31</a:t>
            </a:r>
            <a:r>
              <a:rPr lang="ar-TN" sz="3100" b="1" dirty="0" smtClean="0">
                <a:solidFill>
                  <a:schemeClr val="bg1"/>
                </a:solidFill>
              </a:rPr>
              <a:t> </a:t>
            </a:r>
            <a:r>
              <a:rPr lang="ar-TN" sz="3100" b="1" dirty="0" err="1" smtClean="0">
                <a:solidFill>
                  <a:schemeClr val="bg1"/>
                </a:solidFill>
              </a:rPr>
              <a:t>جويلية</a:t>
            </a:r>
            <a:r>
              <a:rPr lang="ar-TN" sz="3100" b="1" dirty="0" smtClean="0">
                <a:solidFill>
                  <a:schemeClr val="bg1"/>
                </a:solidFill>
              </a:rPr>
              <a:t> </a:t>
            </a:r>
            <a:r>
              <a:rPr lang="ar-TN" sz="2800" b="1" dirty="0" smtClean="0">
                <a:solidFill>
                  <a:schemeClr val="bg1"/>
                </a:solidFill>
              </a:rPr>
              <a:t>2017</a:t>
            </a:r>
            <a:endParaRPr lang="fr-FR" sz="3100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5984" y="314324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TN" dirty="0" smtClean="0"/>
              <a:t> 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357158" y="1142984"/>
            <a:ext cx="8572560" cy="5257824"/>
          </a:xfrm>
        </p:spPr>
        <p:txBody>
          <a:bodyPr>
            <a:normAutofit fontScale="47500" lnSpcReduction="20000"/>
          </a:bodyPr>
          <a:lstStyle/>
          <a:p>
            <a:pPr marL="0" indent="0" algn="just" rtl="1">
              <a:lnSpc>
                <a:spcPct val="120000"/>
              </a:lnSpc>
              <a:buNone/>
            </a:pPr>
            <a:r>
              <a:rPr lang="ar-TN" sz="5500" b="1" dirty="0" smtClean="0"/>
              <a:t>4</a:t>
            </a:r>
            <a:r>
              <a:rPr lang="ar-TN" sz="6700" b="1" dirty="0" smtClean="0"/>
              <a:t>-</a:t>
            </a:r>
            <a:r>
              <a:rPr lang="ar-TN" sz="5500" dirty="0" err="1" smtClean="0"/>
              <a:t>اضافة</a:t>
            </a:r>
            <a:r>
              <a:rPr lang="ar-TN" sz="5500" dirty="0" smtClean="0"/>
              <a:t> بعض المقتضيات الفنية الخاصة الواجب آخذها بعين الاعتبار </a:t>
            </a:r>
            <a:r>
              <a:rPr lang="ar-SA" sz="5500" dirty="0" smtClean="0"/>
              <a:t>في كل مشروع بناية مدنية </a:t>
            </a:r>
            <a:r>
              <a:rPr lang="ar-TN" sz="5500" dirty="0" smtClean="0"/>
              <a:t>عل غرار:</a:t>
            </a:r>
            <a:r>
              <a:rPr lang="ar-SA" sz="5500" dirty="0" smtClean="0"/>
              <a:t> </a:t>
            </a:r>
            <a:endParaRPr lang="fr-FR" sz="5500" dirty="0" smtClean="0"/>
          </a:p>
          <a:p>
            <a:pPr marL="0" lvl="0" indent="0" algn="just" rtl="1">
              <a:lnSpc>
                <a:spcPct val="120000"/>
              </a:lnSpc>
            </a:pPr>
            <a:r>
              <a:rPr lang="ar-SA" sz="5500" dirty="0" smtClean="0"/>
              <a:t>التحكم في الطاقة في مجالي </a:t>
            </a:r>
            <a:r>
              <a:rPr lang="ar-SA" sz="5500" b="1" dirty="0" err="1" smtClean="0"/>
              <a:t>النجاعة</a:t>
            </a:r>
            <a:r>
              <a:rPr lang="ar-SA" sz="5500" b="1" dirty="0" smtClean="0"/>
              <a:t> في استعمال الطاقة والطاقات المتجددة</a:t>
            </a:r>
            <a:r>
              <a:rPr lang="ar-SA" sz="5500" dirty="0" smtClean="0"/>
              <a:t>،</a:t>
            </a:r>
            <a:endParaRPr lang="fr-FR" sz="5500" dirty="0" smtClean="0"/>
          </a:p>
          <a:p>
            <a:pPr marL="0" lvl="0" indent="0" algn="just" rtl="1">
              <a:lnSpc>
                <a:spcPct val="120000"/>
              </a:lnSpc>
            </a:pPr>
            <a:r>
              <a:rPr lang="ar-SA" sz="5500" b="1" dirty="0" smtClean="0"/>
              <a:t>الاقتصاد في الماء</a:t>
            </a:r>
            <a:r>
              <a:rPr lang="ar-SA" sz="5500" dirty="0" smtClean="0"/>
              <a:t>،</a:t>
            </a:r>
            <a:endParaRPr lang="fr-FR" sz="5500" dirty="0" smtClean="0"/>
          </a:p>
          <a:p>
            <a:pPr marL="0" lvl="0" indent="0" algn="just" rtl="1">
              <a:lnSpc>
                <a:spcPct val="120000"/>
              </a:lnSpc>
            </a:pPr>
            <a:r>
              <a:rPr lang="ar-SA" sz="5500" b="1" dirty="0" smtClean="0"/>
              <a:t>المحافظة على البيئة والتنمية المستدامة والحد من انعكاسات التغيرات المناخية</a:t>
            </a:r>
            <a:r>
              <a:rPr lang="ar-TN" sz="5500" dirty="0" smtClean="0"/>
              <a:t>...</a:t>
            </a:r>
            <a:endParaRPr lang="fr-FR" sz="5500" dirty="0" smtClean="0"/>
          </a:p>
          <a:p>
            <a:pPr marL="0" indent="0" algn="just" rtl="1">
              <a:lnSpc>
                <a:spcPct val="120000"/>
              </a:lnSpc>
              <a:buNone/>
            </a:pPr>
            <a:endParaRPr lang="ar-TN" sz="2900" dirty="0" smtClean="0"/>
          </a:p>
          <a:p>
            <a:pPr marL="0" indent="0" algn="just" rtl="1">
              <a:lnSpc>
                <a:spcPct val="120000"/>
              </a:lnSpc>
              <a:buNone/>
            </a:pPr>
            <a:r>
              <a:rPr lang="ar-TN" sz="6700" b="1" dirty="0" smtClean="0"/>
              <a:t>5-</a:t>
            </a:r>
            <a:r>
              <a:rPr lang="ar-SA" sz="5500" dirty="0" smtClean="0"/>
              <a:t> </a:t>
            </a:r>
            <a:r>
              <a:rPr lang="ar-TN" sz="5500" dirty="0" smtClean="0"/>
              <a:t>التنصيص على </a:t>
            </a:r>
            <a:r>
              <a:rPr lang="ar-TN" sz="5500" b="1" dirty="0" smtClean="0"/>
              <a:t>إمكانية </a:t>
            </a:r>
            <a:r>
              <a:rPr lang="ar-SA" sz="5500" dirty="0" smtClean="0"/>
              <a:t>أن يتعهد صاحب </a:t>
            </a:r>
            <a:r>
              <a:rPr lang="ar-SA" sz="5500" dirty="0" err="1" smtClean="0"/>
              <a:t>المنشإ</a:t>
            </a:r>
            <a:r>
              <a:rPr lang="ar-SA" sz="5500" dirty="0" smtClean="0"/>
              <a:t> المفوض </a:t>
            </a:r>
            <a:r>
              <a:rPr lang="ar-TN" sz="5500" dirty="0" smtClean="0"/>
              <a:t>-</a:t>
            </a:r>
            <a:r>
              <a:rPr lang="ar-SA" sz="5500" dirty="0" smtClean="0"/>
              <a:t>بطلب من صاحب </a:t>
            </a:r>
            <a:r>
              <a:rPr lang="ar-SA" sz="5500" dirty="0" err="1" smtClean="0"/>
              <a:t>المنشإ</a:t>
            </a:r>
            <a:r>
              <a:rPr lang="ar-TN" sz="5500" dirty="0" smtClean="0"/>
              <a:t>-</a:t>
            </a:r>
            <a:r>
              <a:rPr lang="ar-SA" sz="5500" dirty="0" smtClean="0"/>
              <a:t> بإنجاز </a:t>
            </a:r>
            <a:r>
              <a:rPr lang="ar-SA" sz="5500" b="1" dirty="0" err="1" smtClean="0"/>
              <a:t>ا</a:t>
            </a:r>
            <a:r>
              <a:rPr lang="ar-TN" sz="5500" b="1" dirty="0" smtClean="0"/>
              <a:t>لرفع </a:t>
            </a:r>
            <a:r>
              <a:rPr lang="ar-TN" sz="5500" b="1" dirty="0" err="1" smtClean="0"/>
              <a:t>الطوبوغرافي</a:t>
            </a:r>
            <a:r>
              <a:rPr lang="ar-SA" sz="5500" b="1" dirty="0" smtClean="0"/>
              <a:t> </a:t>
            </a:r>
            <a:r>
              <a:rPr lang="ar-TN" sz="5500" dirty="0" smtClean="0"/>
              <a:t>علاوة على </a:t>
            </a:r>
            <a:r>
              <a:rPr lang="ar-TN" sz="5500" dirty="0" err="1" smtClean="0"/>
              <a:t>الد</a:t>
            </a:r>
            <a:r>
              <a:rPr lang="ar-SA" sz="5500" dirty="0" err="1" smtClean="0"/>
              <a:t>راسة</a:t>
            </a:r>
            <a:r>
              <a:rPr lang="ar-SA" sz="5500" dirty="0" smtClean="0"/>
              <a:t> </a:t>
            </a:r>
            <a:r>
              <a:rPr lang="ar-TN" sz="5500" dirty="0" err="1" smtClean="0"/>
              <a:t>ال</a:t>
            </a:r>
            <a:r>
              <a:rPr lang="ar-SA" sz="5500" dirty="0" smtClean="0"/>
              <a:t>جيولوجية </a:t>
            </a:r>
            <a:r>
              <a:rPr lang="ar-TN" sz="5500" dirty="0" err="1" smtClean="0"/>
              <a:t>ال</a:t>
            </a:r>
            <a:r>
              <a:rPr lang="ar-SA" sz="5500" dirty="0" smtClean="0"/>
              <a:t>تقنية للأرض التي سيقام عليها المشروع المزمع إنجازه </a:t>
            </a:r>
            <a:r>
              <a:rPr lang="ar-TN" sz="5500" dirty="0" smtClean="0"/>
              <a:t>باعتبار التأخير الملاحظ في إعداد هذه الدراسة من قبل صاحب المنشأ.</a:t>
            </a:r>
            <a:r>
              <a:rPr lang="ar-SA" sz="5500" dirty="0" smtClean="0"/>
              <a:t> </a:t>
            </a:r>
            <a:endParaRPr lang="ar-TN" sz="5500" dirty="0" smtClean="0"/>
          </a:p>
          <a:p>
            <a:pPr marL="0" indent="0" algn="just" rtl="1">
              <a:lnSpc>
                <a:spcPct val="120000"/>
              </a:lnSpc>
              <a:buNone/>
            </a:pPr>
            <a:endParaRPr lang="ar-TN" sz="5500" dirty="0" smtClean="0"/>
          </a:p>
          <a:p>
            <a:pPr marL="0" indent="0" algn="just" rtl="1">
              <a:lnSpc>
                <a:spcPct val="120000"/>
              </a:lnSpc>
              <a:buNone/>
            </a:pPr>
            <a:endParaRPr lang="ar-TN" sz="5500" dirty="0" smtClean="0"/>
          </a:p>
          <a:p>
            <a:pPr algn="just" rtl="1">
              <a:buNone/>
            </a:pPr>
            <a:endParaRPr lang="fr-FR" dirty="0" smtClean="0"/>
          </a:p>
          <a:p>
            <a:pPr algn="l" rtl="1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572560" cy="857256"/>
          </a:xfrm>
          <a:solidFill>
            <a:schemeClr val="accent2">
              <a:lumMod val="75000"/>
            </a:schemeClr>
          </a:solidFill>
        </p:spPr>
        <p:txBody>
          <a:bodyPr>
            <a:normAutofit fontScale="90000"/>
          </a:bodyPr>
          <a:lstStyle/>
          <a:p>
            <a:pPr lvl="0" rtl="1"/>
            <a:r>
              <a:rPr lang="ar-TN" sz="3100" b="1" dirty="0" smtClean="0">
                <a:solidFill>
                  <a:schemeClr val="bg1"/>
                </a:solidFill>
              </a:rPr>
              <a:t>أهم  المقتضيات الجديدة الواردة بالأمر</a:t>
            </a:r>
            <a:r>
              <a:rPr lang="ar-TN" sz="3100" dirty="0" smtClean="0"/>
              <a:t> </a:t>
            </a:r>
            <a:r>
              <a:rPr lang="ar-TN" sz="3100" b="1" dirty="0" smtClean="0">
                <a:solidFill>
                  <a:schemeClr val="bg1"/>
                </a:solidFill>
              </a:rPr>
              <a:t>الحكومي عدد </a:t>
            </a:r>
            <a:r>
              <a:rPr lang="ar-TN" sz="2700" b="1" dirty="0" smtClean="0">
                <a:solidFill>
                  <a:schemeClr val="bg1"/>
                </a:solidFill>
              </a:rPr>
              <a:t>967</a:t>
            </a:r>
            <a:r>
              <a:rPr lang="ar-TN" sz="3100" b="1" dirty="0" smtClean="0">
                <a:solidFill>
                  <a:schemeClr val="bg1"/>
                </a:solidFill>
              </a:rPr>
              <a:t> لسنة </a:t>
            </a:r>
            <a:r>
              <a:rPr lang="ar-TN" sz="2700" b="1" dirty="0" smtClean="0">
                <a:solidFill>
                  <a:schemeClr val="bg1"/>
                </a:solidFill>
              </a:rPr>
              <a:t>2017</a:t>
            </a:r>
            <a:r>
              <a:rPr lang="ar-TN" sz="3100" b="1" dirty="0" smtClean="0">
                <a:solidFill>
                  <a:schemeClr val="bg1"/>
                </a:solidFill>
              </a:rPr>
              <a:t> المؤرخ في </a:t>
            </a:r>
            <a:r>
              <a:rPr lang="ar-TN" sz="2700" b="1" dirty="0" smtClean="0">
                <a:solidFill>
                  <a:schemeClr val="bg1"/>
                </a:solidFill>
              </a:rPr>
              <a:t>31</a:t>
            </a:r>
            <a:r>
              <a:rPr lang="ar-TN" sz="3100" b="1" dirty="0" smtClean="0">
                <a:solidFill>
                  <a:schemeClr val="bg1"/>
                </a:solidFill>
              </a:rPr>
              <a:t> </a:t>
            </a:r>
            <a:r>
              <a:rPr lang="ar-TN" sz="3100" b="1" dirty="0" err="1" smtClean="0">
                <a:solidFill>
                  <a:schemeClr val="bg1"/>
                </a:solidFill>
              </a:rPr>
              <a:t>جويلية</a:t>
            </a:r>
            <a:r>
              <a:rPr lang="ar-TN" sz="3100" b="1" dirty="0" smtClean="0">
                <a:solidFill>
                  <a:schemeClr val="bg1"/>
                </a:solidFill>
              </a:rPr>
              <a:t> </a:t>
            </a:r>
            <a:r>
              <a:rPr lang="ar-TN" sz="2700" b="1" dirty="0" smtClean="0">
                <a:solidFill>
                  <a:schemeClr val="bg1"/>
                </a:solidFill>
              </a:rPr>
              <a:t>2017</a:t>
            </a:r>
            <a:endParaRPr lang="fr-FR" sz="3100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5984" y="314324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TN" dirty="0" smtClean="0"/>
              <a:t> 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357158" y="1000108"/>
            <a:ext cx="8572560" cy="5857892"/>
          </a:xfrm>
        </p:spPr>
        <p:txBody>
          <a:bodyPr>
            <a:noAutofit/>
          </a:bodyPr>
          <a:lstStyle/>
          <a:p>
            <a:pPr algn="just" rtl="1">
              <a:lnSpc>
                <a:spcPct val="120000"/>
              </a:lnSpc>
              <a:buNone/>
            </a:pPr>
            <a:r>
              <a:rPr lang="ar-TN" sz="2800" b="1" dirty="0" smtClean="0"/>
              <a:t>6-</a:t>
            </a:r>
            <a:r>
              <a:rPr lang="ar-TN" sz="2200" dirty="0" smtClean="0"/>
              <a:t>التنصيص على إمكانية اللجوء إلى </a:t>
            </a:r>
            <a:r>
              <a:rPr lang="ar-TN" sz="2200" b="1" dirty="0" smtClean="0"/>
              <a:t>صفقة التصور والتنفيذ</a:t>
            </a:r>
            <a:r>
              <a:rPr lang="ar-TN" sz="2200" dirty="0" smtClean="0"/>
              <a:t> وذلك لإنجاز بعض مشاريع البنايات المدنية </a:t>
            </a:r>
            <a:r>
              <a:rPr lang="ar-TN" sz="2200" b="1" dirty="0" smtClean="0"/>
              <a:t>بعد أخذ رأي الهيئة العليا للطلب العمومي </a:t>
            </a:r>
          </a:p>
          <a:p>
            <a:pPr algn="just" rtl="1">
              <a:lnSpc>
                <a:spcPct val="120000"/>
              </a:lnSpc>
              <a:buFont typeface="Wingdings" pitchFamily="2" charset="2"/>
              <a:buChar char="ü"/>
            </a:pPr>
            <a:r>
              <a:rPr lang="ar-SA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وفي هذه الحالة يتعين على المقاول إبرام عقود مع مختلف المصممين الذين تضبط مستحقاتهم تبعا للمهام الموكولة إليهم </a:t>
            </a:r>
            <a:r>
              <a:rPr lang="ar-TN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fr-FR" sz="22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 rtl="1">
              <a:lnSpc>
                <a:spcPct val="120000"/>
              </a:lnSpc>
              <a:buFont typeface="Wingdings" pitchFamily="2" charset="2"/>
              <a:buChar char="ü"/>
            </a:pPr>
            <a:r>
              <a:rPr lang="ar-TN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يتثبت صاحب المنشأ أو صاحب المنشأ المفوض كل بالنسبة للمشاريع الراجعة له بالنظر في هذه العقود قبل إبرام الصفقة. </a:t>
            </a:r>
            <a:endParaRPr lang="fr-FR" sz="22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 rtl="1">
              <a:lnSpc>
                <a:spcPct val="120000"/>
              </a:lnSpc>
              <a:spcAft>
                <a:spcPts val="1800"/>
              </a:spcAft>
              <a:buFont typeface="Wingdings" pitchFamily="2" charset="2"/>
              <a:buChar char="ü"/>
            </a:pPr>
            <a:r>
              <a:rPr lang="ar-TN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يمكن أن تدفع مستحقات هؤلاء المصممين مباشرة طبقا للشروط التي </a:t>
            </a:r>
            <a:r>
              <a:rPr lang="ar-TN" sz="22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تنص</a:t>
            </a:r>
            <a:r>
              <a:rPr lang="ar-TN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عليها الصفقة والملاحق المحتملة. </a:t>
            </a:r>
          </a:p>
          <a:p>
            <a:pPr algn="just" rtl="1">
              <a:lnSpc>
                <a:spcPct val="120000"/>
              </a:lnSpc>
              <a:buNone/>
            </a:pPr>
            <a:r>
              <a:rPr lang="ar-TN" sz="2800" b="1" dirty="0" smtClean="0"/>
              <a:t>7-</a:t>
            </a:r>
            <a:r>
              <a:rPr lang="ar-TN" sz="2200" dirty="0" smtClean="0"/>
              <a:t> على مستوى تركيبة اللجنة الداخلية </a:t>
            </a:r>
          </a:p>
          <a:p>
            <a:pPr algn="just" rtl="1">
              <a:lnSpc>
                <a:spcPct val="120000"/>
              </a:lnSpc>
              <a:buFont typeface="Wingdings" pitchFamily="2" charset="2"/>
              <a:buChar char="ü"/>
            </a:pPr>
            <a:r>
              <a:rPr lang="ar-TN" sz="2200" dirty="0" smtClean="0"/>
              <a:t>التأكيد على ضرورة </a:t>
            </a:r>
            <a:r>
              <a:rPr lang="ar-SA" sz="2200" b="1" dirty="0" smtClean="0"/>
              <a:t>دعوة ممثل عن المهنة المعنية لحضور أعمال اللجنة إذا ما تضمن جدول أعمالها ملفات تتعلق بعقوبات مالية أو بأخطاء مهنية</a:t>
            </a:r>
            <a:r>
              <a:rPr lang="ar-SA" sz="2200" dirty="0" smtClean="0"/>
              <a:t>.</a:t>
            </a:r>
            <a:endParaRPr lang="fr-FR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572560" cy="857256"/>
          </a:xfrm>
          <a:solidFill>
            <a:schemeClr val="accent2">
              <a:lumMod val="75000"/>
            </a:schemeClr>
          </a:solidFill>
        </p:spPr>
        <p:txBody>
          <a:bodyPr>
            <a:normAutofit fontScale="90000"/>
          </a:bodyPr>
          <a:lstStyle/>
          <a:p>
            <a:pPr lvl="0" rtl="1"/>
            <a:r>
              <a:rPr lang="ar-TN" sz="3100" b="1" dirty="0" smtClean="0">
                <a:solidFill>
                  <a:schemeClr val="bg1"/>
                </a:solidFill>
              </a:rPr>
              <a:t>أهم  المقتضيات الجديدة الواردة بالأمر</a:t>
            </a:r>
            <a:r>
              <a:rPr lang="ar-TN" sz="3100" dirty="0" smtClean="0"/>
              <a:t> </a:t>
            </a:r>
            <a:r>
              <a:rPr lang="ar-TN" sz="3100" b="1" dirty="0" smtClean="0">
                <a:solidFill>
                  <a:schemeClr val="bg1"/>
                </a:solidFill>
              </a:rPr>
              <a:t>الحكومي عدد </a:t>
            </a:r>
            <a:r>
              <a:rPr lang="ar-TN" sz="2800" b="1" dirty="0" smtClean="0">
                <a:solidFill>
                  <a:schemeClr val="bg1"/>
                </a:solidFill>
              </a:rPr>
              <a:t>967</a:t>
            </a:r>
            <a:r>
              <a:rPr lang="ar-TN" sz="3100" b="1" dirty="0" smtClean="0">
                <a:solidFill>
                  <a:schemeClr val="bg1"/>
                </a:solidFill>
              </a:rPr>
              <a:t> لسنة </a:t>
            </a:r>
            <a:r>
              <a:rPr lang="ar-TN" sz="2800" b="1" dirty="0" smtClean="0">
                <a:solidFill>
                  <a:schemeClr val="bg1"/>
                </a:solidFill>
              </a:rPr>
              <a:t>2017</a:t>
            </a:r>
            <a:r>
              <a:rPr lang="ar-TN" sz="3100" b="1" dirty="0" smtClean="0">
                <a:solidFill>
                  <a:schemeClr val="bg1"/>
                </a:solidFill>
              </a:rPr>
              <a:t> المؤرخ في </a:t>
            </a:r>
            <a:r>
              <a:rPr lang="ar-TN" sz="2800" b="1" dirty="0" smtClean="0">
                <a:solidFill>
                  <a:schemeClr val="bg1"/>
                </a:solidFill>
              </a:rPr>
              <a:t>31</a:t>
            </a:r>
            <a:r>
              <a:rPr lang="ar-TN" sz="3100" b="1" dirty="0" smtClean="0">
                <a:solidFill>
                  <a:schemeClr val="bg1"/>
                </a:solidFill>
              </a:rPr>
              <a:t> </a:t>
            </a:r>
            <a:r>
              <a:rPr lang="ar-TN" sz="3100" b="1" dirty="0" err="1" smtClean="0">
                <a:solidFill>
                  <a:schemeClr val="bg1"/>
                </a:solidFill>
              </a:rPr>
              <a:t>جويلية</a:t>
            </a:r>
            <a:r>
              <a:rPr lang="ar-TN" sz="3100" b="1" dirty="0" smtClean="0">
                <a:solidFill>
                  <a:schemeClr val="bg1"/>
                </a:solidFill>
              </a:rPr>
              <a:t> </a:t>
            </a:r>
            <a:r>
              <a:rPr lang="ar-TN" sz="2800" b="1" dirty="0" smtClean="0">
                <a:solidFill>
                  <a:schemeClr val="bg1"/>
                </a:solidFill>
              </a:rPr>
              <a:t>2017</a:t>
            </a:r>
            <a:endParaRPr lang="fr-FR" sz="3100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5984" y="314324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TN" dirty="0" smtClean="0"/>
              <a:t> 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 rtl="1">
              <a:buNone/>
            </a:pPr>
            <a:r>
              <a:rPr lang="ar-TN" b="1" dirty="0" smtClean="0"/>
              <a:t>8-</a:t>
            </a:r>
            <a:r>
              <a:rPr lang="ar-TN" sz="2800" b="1" dirty="0" smtClean="0"/>
              <a:t> </a:t>
            </a:r>
            <a:r>
              <a:rPr lang="ar-TN" sz="2800" dirty="0" smtClean="0"/>
              <a:t>على مستوى اللجنة الفنية :</a:t>
            </a:r>
            <a:r>
              <a:rPr lang="ar-SA" sz="2800" dirty="0" smtClean="0"/>
              <a:t> </a:t>
            </a:r>
            <a:endParaRPr lang="ar-TN" sz="2800" dirty="0" smtClean="0"/>
          </a:p>
          <a:p>
            <a:pPr algn="just" rtl="1">
              <a:buFont typeface="Wingdings" pitchFamily="2" charset="2"/>
              <a:buChar char="ü"/>
            </a:pPr>
            <a:r>
              <a:rPr lang="ar-TN" sz="2800" dirty="0" smtClean="0"/>
              <a:t>التأكيد على </a:t>
            </a:r>
            <a:r>
              <a:rPr lang="ar-SA" sz="2800" b="1" dirty="0" smtClean="0"/>
              <a:t>تحمل المصمّمون مسؤولية التصميم والدراسات  المتعلقة بالمشاريع التي بعهدتهم.</a:t>
            </a:r>
            <a:endParaRPr lang="ar-TN" sz="2800" b="1" dirty="0" smtClean="0"/>
          </a:p>
          <a:p>
            <a:pPr algn="just" rtl="1">
              <a:buFont typeface="Wingdings" pitchFamily="2" charset="2"/>
              <a:buChar char="ü"/>
            </a:pPr>
            <a:r>
              <a:rPr lang="ar-TN" sz="2800" dirty="0" smtClean="0"/>
              <a:t> التأكيد على أن </a:t>
            </a:r>
            <a:r>
              <a:rPr lang="ar-SA" sz="2800" dirty="0" smtClean="0"/>
              <a:t>يتم تعيين أعضاء اللجنة الفنية للبنايات المدنية </a:t>
            </a:r>
            <a:r>
              <a:rPr lang="ar-TN" sz="2800" dirty="0" smtClean="0"/>
              <a:t>من بين الكفاءات المختصة في هذا المجال على أن </a:t>
            </a:r>
            <a:r>
              <a:rPr lang="ar-TN" sz="2800" b="1" dirty="0" smtClean="0"/>
              <a:t>تتضمن وجوبا مهندسا ومهندسا معماريا</a:t>
            </a:r>
            <a:r>
              <a:rPr lang="ar-TN" sz="2800" dirty="0" smtClean="0"/>
              <a:t>.</a:t>
            </a:r>
            <a:endParaRPr lang="ar-TN" sz="2800" b="1" dirty="0" smtClean="0"/>
          </a:p>
          <a:p>
            <a:pPr marL="88900" lvl="0" indent="-88900" algn="just" rtl="1">
              <a:buNone/>
            </a:pPr>
            <a:endParaRPr lang="ar-TN" sz="2800" b="1" dirty="0" smtClean="0"/>
          </a:p>
          <a:p>
            <a:pPr marL="88900" lvl="0" indent="-88900" algn="just" rtl="1">
              <a:buNone/>
            </a:pPr>
            <a:r>
              <a:rPr lang="ar-TN" b="1" dirty="0" smtClean="0"/>
              <a:t>9</a:t>
            </a:r>
            <a:r>
              <a:rPr lang="ar-TN" dirty="0" smtClean="0"/>
              <a:t>-</a:t>
            </a:r>
            <a:r>
              <a:rPr lang="ar-TN" sz="2800" dirty="0" smtClean="0"/>
              <a:t>إحداث </a:t>
            </a:r>
            <a:r>
              <a:rPr lang="ar-TN" sz="2800" b="1" dirty="0" smtClean="0"/>
              <a:t>لجنة بكل مركز ولاية </a:t>
            </a:r>
            <a:r>
              <a:rPr lang="ar-TN" sz="2800" dirty="0" smtClean="0"/>
              <a:t>تكلف </a:t>
            </a:r>
            <a:r>
              <a:rPr lang="ar-TN" sz="2800" b="1" dirty="0" smtClean="0"/>
              <a:t>بتقييم تقدم مشاريع البنايات المدنية </a:t>
            </a:r>
            <a:r>
              <a:rPr lang="ar-TN" sz="2800" dirty="0" smtClean="0"/>
              <a:t>لدفع نسق إنجازها واقتراح السبل الكفيلة بتجاوز العراقيل التي تحول دون ذلك </a:t>
            </a:r>
            <a:r>
              <a:rPr lang="ar-TN" sz="2800" b="1" dirty="0" smtClean="0"/>
              <a:t>تتضمن ممثلين عن الهيئات المهنية بالجهة</a:t>
            </a:r>
            <a:r>
              <a:rPr lang="ar-TN" sz="2800" dirty="0" smtClean="0"/>
              <a:t>.</a:t>
            </a:r>
            <a:endParaRPr lang="fr-FR" sz="2800" dirty="0" smtClean="0"/>
          </a:p>
          <a:p>
            <a:pPr algn="just" rtl="1"/>
            <a:endParaRPr lang="fr-FR" dirty="0" smtClean="0"/>
          </a:p>
          <a:p>
            <a:pPr algn="l" rtl="1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3286124"/>
            <a:ext cx="7500990" cy="1285884"/>
          </a:xfrm>
        </p:spPr>
        <p:txBody>
          <a:bodyPr>
            <a:normAutofit/>
          </a:bodyPr>
          <a:lstStyle/>
          <a:p>
            <a:pPr rtl="1"/>
            <a:r>
              <a:rPr lang="ar-TN" sz="2200" b="1" dirty="0" smtClean="0">
                <a:cs typeface="Andalus" pitchFamily="2" charset="-78"/>
              </a:rPr>
              <a:t/>
            </a:r>
            <a:br>
              <a:rPr lang="ar-TN" sz="2200" b="1" dirty="0" smtClean="0">
                <a:cs typeface="Andalus" pitchFamily="2" charset="-78"/>
              </a:rPr>
            </a:br>
            <a:r>
              <a:rPr lang="ar-TN" sz="2200" b="1" dirty="0" smtClean="0">
                <a:cs typeface="Andalus" pitchFamily="2" charset="-78"/>
              </a:rPr>
              <a:t/>
            </a:r>
            <a:br>
              <a:rPr lang="ar-TN" sz="2200" b="1" dirty="0" smtClean="0">
                <a:cs typeface="Andalus" pitchFamily="2" charset="-78"/>
              </a:rPr>
            </a:br>
            <a:endParaRPr lang="fr-FR" sz="2700" dirty="0">
              <a:solidFill>
                <a:schemeClr val="accent1">
                  <a:lumMod val="50000"/>
                </a:schemeClr>
              </a:solidFill>
              <a:cs typeface="Traditional Arabic" pitchFamily="2" charset="-78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1142984"/>
            <a:ext cx="8072494" cy="2571768"/>
          </a:xfrm>
        </p:spPr>
        <p:txBody>
          <a:bodyPr>
            <a:normAutofit/>
          </a:bodyPr>
          <a:lstStyle/>
          <a:p>
            <a:pPr rtl="1"/>
            <a:endParaRPr lang="ar-TN" sz="4200" b="1" dirty="0" smtClean="0">
              <a:solidFill>
                <a:schemeClr val="tx1"/>
              </a:solidFill>
              <a:latin typeface="+mj-lt"/>
              <a:ea typeface="+mj-ea"/>
              <a:cs typeface="Andalus" pitchFamily="2" charset="-78"/>
            </a:endParaRPr>
          </a:p>
          <a:p>
            <a:pPr rtl="1"/>
            <a:endParaRPr lang="ar-TN" sz="2000" b="1" dirty="0" smtClean="0">
              <a:solidFill>
                <a:schemeClr val="tx1"/>
              </a:solidFill>
              <a:latin typeface="+mj-lt"/>
              <a:ea typeface="+mj-ea"/>
              <a:cs typeface="Andalus" pitchFamily="2" charset="-78"/>
            </a:endParaRPr>
          </a:p>
          <a:p>
            <a:pPr rtl="1"/>
            <a:endParaRPr lang="ar-TN" sz="2000" b="1" dirty="0" smtClean="0">
              <a:solidFill>
                <a:schemeClr val="tx1"/>
              </a:solidFill>
              <a:latin typeface="+mj-lt"/>
              <a:ea typeface="+mj-ea"/>
              <a:cs typeface="Andalus" pitchFamily="2" charset="-78"/>
            </a:endParaRPr>
          </a:p>
          <a:p>
            <a:pPr rtl="1"/>
            <a:endParaRPr lang="ar-TN" sz="2000" b="1" dirty="0" smtClean="0">
              <a:solidFill>
                <a:schemeClr val="tx1"/>
              </a:solidFill>
              <a:latin typeface="+mj-lt"/>
              <a:ea typeface="+mj-ea"/>
              <a:cs typeface="Andalus" pitchFamily="2" charset="-78"/>
            </a:endParaRPr>
          </a:p>
          <a:p>
            <a:pPr rtl="1"/>
            <a:endParaRPr lang="ar-TN" sz="2000" b="1" dirty="0" smtClean="0">
              <a:solidFill>
                <a:schemeClr val="tx1"/>
              </a:solidFill>
              <a:latin typeface="+mj-lt"/>
              <a:ea typeface="+mj-ea"/>
              <a:cs typeface="Andalus" pitchFamily="2" charset="-78"/>
            </a:endParaRPr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214282" y="5000636"/>
            <a:ext cx="7686684" cy="1785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 rtl="1"/>
            <a:endParaRPr lang="fr-FR" sz="2000" b="1" dirty="0" smtClean="0"/>
          </a:p>
          <a:p>
            <a:pPr algn="ctr" rtl="1"/>
            <a:endParaRPr lang="ar-TN" sz="2000" b="1" dirty="0" smtClean="0"/>
          </a:p>
          <a:p>
            <a:pPr algn="ctr" rtl="1"/>
            <a:endParaRPr lang="ar-TN" sz="2000" b="1" dirty="0" smtClean="0"/>
          </a:p>
          <a:p>
            <a:pPr algn="ctr" rtl="1"/>
            <a:endParaRPr lang="ar-TN" sz="2000" b="1" dirty="0" smtClean="0"/>
          </a:p>
          <a:p>
            <a:pPr algn="ctr" rtl="1"/>
            <a:endParaRPr lang="fr-FR" sz="2000" dirty="0"/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6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Andalus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7158" y="428604"/>
            <a:ext cx="8001056" cy="28575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 rot="16200000">
            <a:off x="5464975" y="3250405"/>
            <a:ext cx="6357982" cy="28575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285720" y="857232"/>
            <a:ext cx="814393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TN" sz="2400" dirty="0" smtClean="0"/>
              <a:t>هذه أبرز المقتضيات التي أتى </a:t>
            </a:r>
            <a:r>
              <a:rPr lang="ar-TN" sz="2400" dirty="0" err="1" smtClean="0"/>
              <a:t>بها</a:t>
            </a:r>
            <a:r>
              <a:rPr lang="ar-TN" sz="2400" dirty="0" smtClean="0"/>
              <a:t> الأمر الحكومي الجديد عدد </a:t>
            </a:r>
            <a:r>
              <a:rPr lang="ar-TN" sz="2000" dirty="0" smtClean="0"/>
              <a:t>967</a:t>
            </a:r>
            <a:r>
              <a:rPr lang="ar-TN" sz="2400" dirty="0" smtClean="0"/>
              <a:t> لسنة </a:t>
            </a:r>
            <a:r>
              <a:rPr lang="ar-TN" sz="2000" dirty="0" smtClean="0"/>
              <a:t>2017</a:t>
            </a:r>
            <a:r>
              <a:rPr lang="ar-TN" sz="2400" dirty="0" smtClean="0"/>
              <a:t> المؤرخ في </a:t>
            </a:r>
            <a:r>
              <a:rPr lang="ar-TN" sz="2000" dirty="0" smtClean="0"/>
              <a:t>31</a:t>
            </a:r>
            <a:r>
              <a:rPr lang="ar-TN" sz="2400" dirty="0" smtClean="0"/>
              <a:t> </a:t>
            </a:r>
            <a:r>
              <a:rPr lang="ar-TN" sz="2400" dirty="0" err="1" smtClean="0"/>
              <a:t>جويلية</a:t>
            </a:r>
            <a:r>
              <a:rPr lang="ar-TN" sz="2400" dirty="0" smtClean="0"/>
              <a:t>  </a:t>
            </a:r>
            <a:r>
              <a:rPr lang="ar-TN" sz="2000" dirty="0" smtClean="0"/>
              <a:t>2017</a:t>
            </a:r>
            <a:r>
              <a:rPr lang="ar-TN" sz="2400" dirty="0" smtClean="0"/>
              <a:t> والمتعلق بتنظيم إنجاز البنايات المدنية.</a:t>
            </a:r>
          </a:p>
          <a:p>
            <a:pPr algn="just" rtl="1">
              <a:spcAft>
                <a:spcPts val="1200"/>
              </a:spcAft>
            </a:pPr>
            <a:r>
              <a:rPr lang="ar-TN" sz="2400" dirty="0" smtClean="0"/>
              <a:t>من جهة أخرى تجدر الإشارة أنه تمت إحالة مجموعة من النصوص المعدلة والنصوص الجديدة إلى</a:t>
            </a:r>
            <a:r>
              <a:rPr lang="fr-FR" sz="2400" dirty="0" smtClean="0"/>
              <a:t> </a:t>
            </a:r>
            <a:r>
              <a:rPr lang="ar-TN" sz="2400" dirty="0" smtClean="0"/>
              <a:t>رئاسة الحكومة لإتمام إجراءات استصدارها و </a:t>
            </a:r>
            <a:r>
              <a:rPr lang="ar-TN" sz="2400" dirty="0" err="1" smtClean="0"/>
              <a:t>نذكرمنها</a:t>
            </a:r>
            <a:r>
              <a:rPr lang="ar-TN" sz="2400" dirty="0" smtClean="0"/>
              <a:t>:</a:t>
            </a:r>
            <a:endParaRPr lang="fr-FR" sz="2400" dirty="0" smtClean="0"/>
          </a:p>
          <a:p>
            <a:pPr algn="just" rtl="1">
              <a:spcAft>
                <a:spcPts val="1200"/>
              </a:spcAft>
              <a:buFont typeface="Wingdings" pitchFamily="2" charset="2"/>
              <a:buChar char="ü"/>
            </a:pPr>
            <a:r>
              <a:rPr lang="ar-TN" sz="2400" dirty="0" smtClean="0"/>
              <a:t>مشروع أمر حكومي يتعلّق بالموافقة على </a:t>
            </a:r>
            <a:r>
              <a:rPr lang="ar-TN" sz="2400" b="1" dirty="0" smtClean="0"/>
              <a:t>كراس الشروط الإدارية العامة المنظم لمهمات الهندسة المعمارية وأشغال الهندسة العامة </a:t>
            </a:r>
            <a:r>
              <a:rPr lang="ar-TN" sz="2400" dirty="0" smtClean="0"/>
              <a:t>التي يقوم </a:t>
            </a:r>
            <a:r>
              <a:rPr lang="ar-TN" sz="2400" dirty="0" err="1" smtClean="0"/>
              <a:t>بها</a:t>
            </a:r>
            <a:r>
              <a:rPr lang="ar-TN" sz="2400" dirty="0" smtClean="0"/>
              <a:t> أصحاب الخدمات الخاضعون للقانون الخاص لإنجاز البنايات المدنية.</a:t>
            </a:r>
          </a:p>
          <a:p>
            <a:pPr algn="just" rtl="1">
              <a:spcAft>
                <a:spcPts val="1200"/>
              </a:spcAft>
              <a:buFont typeface="Wingdings" pitchFamily="2" charset="2"/>
              <a:buChar char="ü"/>
            </a:pPr>
            <a:r>
              <a:rPr lang="ar-TN" sz="2400" dirty="0" smtClean="0"/>
              <a:t> مشروع قرار من وزير التجهيز والإسكان والتهيئة الترابية يتعلق </a:t>
            </a:r>
            <a:r>
              <a:rPr lang="ar-TN" sz="2400" b="1" dirty="0" smtClean="0"/>
              <a:t>بضبط إجراءات ومعايير تعيين المصممين لإنجاز مشاريع البنايات المدنية</a:t>
            </a:r>
            <a:r>
              <a:rPr lang="ar-TN" sz="2400" dirty="0" smtClean="0"/>
              <a:t>.</a:t>
            </a:r>
            <a:endParaRPr lang="fr-FR" sz="2400" dirty="0" smtClean="0"/>
          </a:p>
          <a:p>
            <a:pPr lvl="0" algn="just" rtl="1">
              <a:spcAft>
                <a:spcPts val="1200"/>
              </a:spcAft>
              <a:buFont typeface="Wingdings" pitchFamily="2" charset="2"/>
              <a:buChar char="ü"/>
            </a:pPr>
            <a:r>
              <a:rPr lang="ar-TN" sz="2400" dirty="0" smtClean="0"/>
              <a:t> مشروع أمر حكومي يتعلق بضبط المهام الموكولة </a:t>
            </a:r>
            <a:r>
              <a:rPr lang="ar-TN" sz="2400" b="1" dirty="0" smtClean="0"/>
              <a:t>لمكاتب القيادة في مشاريع البناء</a:t>
            </a:r>
            <a:r>
              <a:rPr lang="ar-TN" sz="2400" dirty="0" smtClean="0"/>
              <a:t> وطرق ممارسة نشاطها.</a:t>
            </a:r>
          </a:p>
          <a:p>
            <a:pPr lvl="0" algn="just" rtl="1">
              <a:buFont typeface="Wingdings" pitchFamily="2" charset="2"/>
              <a:buChar char="ü"/>
            </a:pPr>
            <a:r>
              <a:rPr lang="ar-TN" sz="2400" dirty="0" smtClean="0"/>
              <a:t>مشروع قرار من وزير التجهيز والإسكان والتهيئة الترابية يتعلق بالمصادقة على </a:t>
            </a:r>
            <a:r>
              <a:rPr lang="ar-TN" sz="2400" b="1" dirty="0" smtClean="0"/>
              <a:t>كراس شروط ممارسة نشاط مكتب الدراسات</a:t>
            </a:r>
            <a:r>
              <a:rPr lang="ar-TN" sz="24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42844" y="494422"/>
            <a:ext cx="8820000" cy="7200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9050">
            <a:solidFill>
              <a:srgbClr val="FFFFFF">
                <a:alpha val="0"/>
              </a:srgb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3600" b="1" i="0" u="none" strike="noStrike" kern="1200" cap="none" spc="0" normalizeH="0" baseline="0" noProof="0" dirty="0"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785818"/>
          </a:xfrm>
        </p:spPr>
        <p:txBody>
          <a:bodyPr>
            <a:normAutofit/>
          </a:bodyPr>
          <a:lstStyle/>
          <a:p>
            <a:pPr rtl="1"/>
            <a:r>
              <a:rPr lang="ar-TN" sz="4000" b="1" dirty="0" smtClean="0">
                <a:solidFill>
                  <a:schemeClr val="bg1"/>
                </a:solidFill>
              </a:rPr>
              <a:t>تــوطــئــة</a:t>
            </a:r>
            <a:endParaRPr lang="fr-FR" sz="4000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571612"/>
            <a:ext cx="8572560" cy="4643470"/>
          </a:xfrm>
        </p:spPr>
        <p:txBody>
          <a:bodyPr>
            <a:noAutofit/>
          </a:bodyPr>
          <a:lstStyle/>
          <a:p>
            <a:pPr marL="88900" indent="0" algn="just" rtl="1">
              <a:buNone/>
            </a:pPr>
            <a:r>
              <a:rPr lang="ar-TN" sz="2800" dirty="0" smtClean="0"/>
              <a:t>تندرج هذه المداخلة في </a:t>
            </a:r>
            <a:r>
              <a:rPr lang="ar-TN" sz="2800" dirty="0"/>
              <a:t>إطار التعريف </a:t>
            </a:r>
            <a:r>
              <a:rPr lang="ar-TN" sz="2800" dirty="0" smtClean="0"/>
              <a:t>بأهم </a:t>
            </a:r>
            <a:r>
              <a:rPr lang="ar-TN" sz="2800" dirty="0"/>
              <a:t>المقتضيات الواردة </a:t>
            </a:r>
            <a:r>
              <a:rPr lang="ar-TN" sz="2800" dirty="0" smtClean="0"/>
              <a:t>بالأمر الحكومي </a:t>
            </a:r>
            <a:r>
              <a:rPr lang="ar-TN" sz="2800" dirty="0"/>
              <a:t>الجديد عدد </a:t>
            </a:r>
            <a:r>
              <a:rPr lang="ar-TN" sz="2400" dirty="0" smtClean="0">
                <a:cs typeface="+mj-cs"/>
              </a:rPr>
              <a:t>967</a:t>
            </a:r>
            <a:r>
              <a:rPr lang="ar-TN" sz="2800" dirty="0" smtClean="0"/>
              <a:t> </a:t>
            </a:r>
            <a:r>
              <a:rPr lang="ar-TN" sz="2800" dirty="0"/>
              <a:t>لسنة </a:t>
            </a:r>
            <a:r>
              <a:rPr lang="ar-TN" sz="2400" dirty="0" smtClean="0">
                <a:cs typeface="+mj-cs"/>
              </a:rPr>
              <a:t>2017</a:t>
            </a:r>
            <a:r>
              <a:rPr lang="ar-TN" sz="2800" dirty="0" smtClean="0"/>
              <a:t> </a:t>
            </a:r>
            <a:r>
              <a:rPr lang="ar-TN" sz="2800" dirty="0"/>
              <a:t>المؤرخ في </a:t>
            </a:r>
            <a:r>
              <a:rPr lang="ar-TN" sz="2400" dirty="0" smtClean="0">
                <a:cs typeface="+mj-cs"/>
              </a:rPr>
              <a:t>31</a:t>
            </a:r>
            <a:r>
              <a:rPr lang="ar-TN" sz="2800" dirty="0" smtClean="0"/>
              <a:t> </a:t>
            </a:r>
            <a:r>
              <a:rPr lang="ar-TN" sz="2800" dirty="0" err="1" smtClean="0"/>
              <a:t>جويلية</a:t>
            </a:r>
            <a:r>
              <a:rPr lang="ar-TN" sz="2800" dirty="0" smtClean="0"/>
              <a:t>  </a:t>
            </a:r>
            <a:r>
              <a:rPr lang="ar-TN" sz="2400" dirty="0" smtClean="0">
                <a:cs typeface="+mj-cs"/>
              </a:rPr>
              <a:t>2017</a:t>
            </a:r>
            <a:r>
              <a:rPr lang="ar-TN" sz="2800" dirty="0" smtClean="0"/>
              <a:t> </a:t>
            </a:r>
            <a:r>
              <a:rPr lang="ar-TN" sz="2800" dirty="0"/>
              <a:t>والمتعلق بتنظيم إنجاز البنايات </a:t>
            </a:r>
            <a:r>
              <a:rPr lang="ar-TN" sz="2800" dirty="0" smtClean="0"/>
              <a:t>المدنية والذي </a:t>
            </a:r>
            <a:r>
              <a:rPr lang="ar-TN" sz="2800" b="1" u="sng" dirty="0" smtClean="0"/>
              <a:t>ألغى جميع أحكام </a:t>
            </a:r>
            <a:r>
              <a:rPr lang="ar-TN" sz="2800" dirty="0" smtClean="0"/>
              <a:t>:</a:t>
            </a:r>
          </a:p>
          <a:p>
            <a:pPr marL="88900" indent="450850" algn="just" rtl="1">
              <a:buNone/>
            </a:pPr>
            <a:endParaRPr lang="ar-TN" sz="2800" dirty="0" smtClean="0"/>
          </a:p>
          <a:p>
            <a:pPr marL="88900" indent="450850" algn="just" rtl="1">
              <a:buFont typeface="Wingdings" pitchFamily="2" charset="2"/>
              <a:buChar char="ü"/>
            </a:pPr>
            <a:r>
              <a:rPr lang="ar-SA" sz="2800" dirty="0" smtClean="0"/>
              <a:t>الأمر عدد </a:t>
            </a:r>
            <a:r>
              <a:rPr lang="ar-SA" sz="2400" dirty="0" smtClean="0"/>
              <a:t>2617</a:t>
            </a:r>
            <a:r>
              <a:rPr lang="ar-SA" sz="2800" dirty="0" smtClean="0"/>
              <a:t> لسنة </a:t>
            </a:r>
            <a:r>
              <a:rPr lang="ar-SA" sz="2400" dirty="0" smtClean="0"/>
              <a:t>2009</a:t>
            </a:r>
            <a:r>
              <a:rPr lang="ar-SA" sz="2800" dirty="0" smtClean="0"/>
              <a:t> المؤرخ في </a:t>
            </a:r>
            <a:r>
              <a:rPr lang="ar-SA" sz="2400" dirty="0" smtClean="0"/>
              <a:t>1</a:t>
            </a:r>
            <a:r>
              <a:rPr lang="ar-SA" sz="2800" dirty="0" smtClean="0"/>
              <a:t>4 سبتمبر </a:t>
            </a:r>
            <a:r>
              <a:rPr lang="ar-SA" sz="2400" dirty="0" smtClean="0"/>
              <a:t>2009</a:t>
            </a:r>
            <a:r>
              <a:rPr lang="ar-SA" sz="2800" dirty="0" smtClean="0"/>
              <a:t> والمتعلق بتنظيم إنجاز البنايات المدنية </a:t>
            </a:r>
            <a:r>
              <a:rPr lang="ar-TN" sz="2800" dirty="0" smtClean="0"/>
              <a:t>،</a:t>
            </a:r>
          </a:p>
          <a:p>
            <a:pPr marL="88900" indent="450850" algn="just" rtl="1">
              <a:buFont typeface="Wingdings" pitchFamily="2" charset="2"/>
              <a:buChar char="ü"/>
            </a:pPr>
            <a:r>
              <a:rPr lang="ar-SA" sz="2800" dirty="0" smtClean="0"/>
              <a:t>وقرار وزير التجهيز والإسكان والتهيئة الترابية المؤرخ في </a:t>
            </a:r>
            <a:r>
              <a:rPr lang="ar-SA" sz="2400" dirty="0" smtClean="0"/>
              <a:t>16</a:t>
            </a:r>
            <a:r>
              <a:rPr lang="ar-SA" sz="2800" dirty="0" smtClean="0"/>
              <a:t> سبتمبر </a:t>
            </a:r>
            <a:r>
              <a:rPr lang="ar-SA" sz="2400" dirty="0" smtClean="0"/>
              <a:t>2009</a:t>
            </a:r>
            <a:r>
              <a:rPr lang="ar-SA" sz="2800" dirty="0" smtClean="0"/>
              <a:t> المتعلق بضبط مشاريع البنايات المدنية ذات الطابع الوطني والوزاري</a:t>
            </a:r>
            <a:r>
              <a:rPr lang="ar-TN" sz="2800" dirty="0" smtClean="0"/>
              <a:t> .</a:t>
            </a:r>
            <a:endParaRPr lang="fr-FR" sz="2800" dirty="0"/>
          </a:p>
          <a:p>
            <a:pPr marL="176213" indent="363538" algn="r" rtl="1">
              <a:buNone/>
            </a:pPr>
            <a:endParaRPr lang="fr-FR" sz="27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572560" cy="642942"/>
          </a:xfrm>
          <a:solidFill>
            <a:schemeClr val="accent2">
              <a:lumMod val="75000"/>
            </a:schemeClr>
          </a:solidFill>
          <a:ln w="19050">
            <a:noFill/>
          </a:ln>
        </p:spPr>
        <p:txBody>
          <a:bodyPr>
            <a:noAutofit/>
          </a:bodyPr>
          <a:lstStyle/>
          <a:p>
            <a:pPr lvl="0" rtl="1"/>
            <a:r>
              <a:rPr lang="ar-TN" sz="3200" b="1" dirty="0" smtClean="0">
                <a:solidFill>
                  <a:schemeClr val="bg1"/>
                </a:solidFill>
              </a:rPr>
              <a:t>تذكير حول </a:t>
            </a:r>
            <a:r>
              <a:rPr lang="ar-TN" sz="3200" b="1" dirty="0" err="1" smtClean="0">
                <a:solidFill>
                  <a:schemeClr val="bg1"/>
                </a:solidFill>
              </a:rPr>
              <a:t>التراتيب</a:t>
            </a:r>
            <a:r>
              <a:rPr lang="ar-TN" sz="3200" b="1" dirty="0" smtClean="0">
                <a:solidFill>
                  <a:schemeClr val="bg1"/>
                </a:solidFill>
              </a:rPr>
              <a:t> </a:t>
            </a:r>
            <a:r>
              <a:rPr lang="ar-TN" sz="3200" b="1" dirty="0">
                <a:solidFill>
                  <a:schemeClr val="bg1"/>
                </a:solidFill>
              </a:rPr>
              <a:t>المنظمة للبنايات المدنية قبل </a:t>
            </a:r>
            <a:r>
              <a:rPr lang="ar-TN" sz="3200" b="1" dirty="0" err="1" smtClean="0">
                <a:solidFill>
                  <a:schemeClr val="bg1"/>
                </a:solidFill>
              </a:rPr>
              <a:t>جويلية</a:t>
            </a:r>
            <a:r>
              <a:rPr lang="ar-TN" sz="3200" b="1" dirty="0" smtClean="0">
                <a:solidFill>
                  <a:schemeClr val="bg1"/>
                </a:solidFill>
              </a:rPr>
              <a:t> </a:t>
            </a:r>
            <a:r>
              <a:rPr lang="ar-TN" sz="2800" b="1" dirty="0" smtClean="0">
                <a:solidFill>
                  <a:schemeClr val="bg1"/>
                </a:solidFill>
              </a:rPr>
              <a:t>2017</a:t>
            </a:r>
            <a:r>
              <a:rPr lang="ar-TN" sz="3800" b="1" dirty="0" smtClean="0">
                <a:solidFill>
                  <a:schemeClr val="bg1"/>
                </a:solidFill>
              </a:rPr>
              <a:t> </a:t>
            </a:r>
            <a:endParaRPr lang="fr-FR" sz="3800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158" y="1000108"/>
            <a:ext cx="8501122" cy="5715016"/>
          </a:xfrm>
        </p:spPr>
        <p:txBody>
          <a:bodyPr tIns="108000" bIns="72000">
            <a:noAutofit/>
          </a:bodyPr>
          <a:lstStyle/>
          <a:p>
            <a:pPr marL="176213" indent="3175" algn="just" rtl="1">
              <a:buNone/>
            </a:pPr>
            <a:endParaRPr lang="ar-TN" sz="800" dirty="0" smtClean="0">
              <a:solidFill>
                <a:schemeClr val="tx2"/>
              </a:solidFill>
            </a:endParaRPr>
          </a:p>
          <a:p>
            <a:pPr marL="176213" indent="3175" algn="just" rtl="1">
              <a:buNone/>
            </a:pPr>
            <a:r>
              <a:rPr lang="ar-SA" sz="2200" dirty="0" smtClean="0"/>
              <a:t>من </a:t>
            </a:r>
            <a:r>
              <a:rPr lang="ar-SA" sz="2200" dirty="0"/>
              <a:t>بين النصوص التي نظمت إنجاز البنايات المدنية خلال </a:t>
            </a:r>
            <a:r>
              <a:rPr lang="ar-SA" sz="2200" b="1" dirty="0"/>
              <a:t>العقود </a:t>
            </a:r>
            <a:r>
              <a:rPr lang="ar-TN" sz="2200" b="1" dirty="0" smtClean="0"/>
              <a:t>الأربعة</a:t>
            </a:r>
            <a:r>
              <a:rPr lang="ar-SA" sz="2200" b="1" dirty="0" smtClean="0"/>
              <a:t> </a:t>
            </a:r>
            <a:r>
              <a:rPr lang="ar-SA" sz="2200" b="1" dirty="0"/>
              <a:t>الأخيرة </a:t>
            </a:r>
            <a:r>
              <a:rPr lang="ar-SA" sz="2200" dirty="0" smtClean="0"/>
              <a:t>نذكر</a:t>
            </a:r>
            <a:r>
              <a:rPr lang="ar-TN" sz="2200" dirty="0" smtClean="0"/>
              <a:t>:</a:t>
            </a:r>
          </a:p>
          <a:p>
            <a:pPr marL="176213" indent="3175" algn="just" rtl="1">
              <a:buNone/>
            </a:pPr>
            <a:endParaRPr lang="ar-TN" sz="800" dirty="0" smtClean="0"/>
          </a:p>
          <a:p>
            <a:pPr marL="176213" indent="3175" algn="just" rtl="1"/>
            <a:r>
              <a:rPr lang="ar-SA" sz="2200" dirty="0" smtClean="0"/>
              <a:t>الأمر </a:t>
            </a:r>
            <a:r>
              <a:rPr lang="ar-SA" sz="2200" dirty="0"/>
              <a:t>عدد </a:t>
            </a:r>
            <a:r>
              <a:rPr lang="ar-SA" sz="2000" b="1" dirty="0">
                <a:cs typeface="+mj-cs"/>
              </a:rPr>
              <a:t>70</a:t>
            </a:r>
            <a:r>
              <a:rPr lang="ar-SA" sz="2200" dirty="0"/>
              <a:t> لسنة </a:t>
            </a:r>
            <a:r>
              <a:rPr lang="ar-SA" sz="2000" dirty="0">
                <a:cs typeface="+mj-cs"/>
              </a:rPr>
              <a:t>1978</a:t>
            </a:r>
            <a:r>
              <a:rPr lang="ar-SA" sz="2200" dirty="0"/>
              <a:t> المؤرخ في </a:t>
            </a:r>
            <a:r>
              <a:rPr lang="ar-SA" sz="2000" dirty="0">
                <a:cs typeface="+mj-cs"/>
              </a:rPr>
              <a:t>26</a:t>
            </a:r>
            <a:r>
              <a:rPr lang="ar-SA" sz="2200" dirty="0"/>
              <a:t> </a:t>
            </a:r>
            <a:r>
              <a:rPr lang="ar-SA" sz="2200" dirty="0" err="1"/>
              <a:t>جانفي</a:t>
            </a:r>
            <a:r>
              <a:rPr lang="ar-SA" sz="2200" dirty="0"/>
              <a:t> </a:t>
            </a:r>
            <a:r>
              <a:rPr lang="ar-SA" sz="2000" dirty="0">
                <a:cs typeface="+mj-cs"/>
              </a:rPr>
              <a:t>1978</a:t>
            </a:r>
            <a:r>
              <a:rPr lang="ar-SA" sz="2200" dirty="0"/>
              <a:t> والمتعلق بالبناءات </a:t>
            </a:r>
            <a:r>
              <a:rPr lang="ar-SA" sz="2200" dirty="0" smtClean="0"/>
              <a:t>المدنية</a:t>
            </a:r>
            <a:r>
              <a:rPr lang="ar-TN" sz="2200" dirty="0"/>
              <a:t> </a:t>
            </a:r>
            <a:r>
              <a:rPr lang="ar-TN" sz="2200" dirty="0" smtClean="0"/>
              <a:t>:</a:t>
            </a:r>
          </a:p>
          <a:p>
            <a:pPr marL="179388" indent="-3175" algn="just" rtl="1">
              <a:buSzPct val="75000"/>
              <a:buNone/>
            </a:pPr>
            <a:r>
              <a:rPr lang="ar-TN" sz="2200" dirty="0" smtClean="0"/>
              <a:t>وكانت بمقتضاه </a:t>
            </a:r>
            <a:r>
              <a:rPr lang="ar-SA" sz="2200" dirty="0" smtClean="0"/>
              <a:t>وزارة </a:t>
            </a:r>
            <a:r>
              <a:rPr lang="ar-SA" sz="2200" dirty="0"/>
              <a:t>التجهيز هي المصلحة البانية فيما يتعلق بالبناءات المدنية المقامة لفائدة الدولة والمؤسسات العمومية ذات الصبغة الإدارية والجماعات المحلية </a:t>
            </a:r>
            <a:r>
              <a:rPr lang="ar-SA" sz="2200" dirty="0" err="1"/>
              <a:t>والجهوية</a:t>
            </a:r>
            <a:r>
              <a:rPr lang="ar-SA" sz="2200" dirty="0"/>
              <a:t> والمؤسسات الشبيهة </a:t>
            </a:r>
            <a:r>
              <a:rPr lang="ar-SA" sz="2200" dirty="0" err="1" smtClean="0"/>
              <a:t>بها</a:t>
            </a:r>
            <a:r>
              <a:rPr lang="ar-SA" sz="2200" dirty="0" smtClean="0"/>
              <a:t>.</a:t>
            </a:r>
            <a:endParaRPr lang="ar-TN" sz="2200" dirty="0" smtClean="0"/>
          </a:p>
          <a:p>
            <a:pPr marL="452438" indent="-276225" algn="just" rtl="1">
              <a:buSzPct val="75000"/>
              <a:buNone/>
            </a:pPr>
            <a:endParaRPr lang="fr-FR" sz="2200" dirty="0" smtClean="0"/>
          </a:p>
          <a:p>
            <a:pPr marL="176213" indent="3175" algn="just" rtl="1"/>
            <a:r>
              <a:rPr lang="ar-SA" sz="2200" dirty="0" smtClean="0"/>
              <a:t>ألغي</a:t>
            </a:r>
            <a:r>
              <a:rPr lang="ar-TN" sz="2200" dirty="0" smtClean="0"/>
              <a:t> </a:t>
            </a:r>
            <a:r>
              <a:rPr lang="ar-SA" sz="2200" dirty="0" smtClean="0"/>
              <a:t>النص</a:t>
            </a:r>
            <a:r>
              <a:rPr lang="ar-TN" sz="2200" dirty="0" smtClean="0"/>
              <a:t> المذكور</a:t>
            </a:r>
            <a:r>
              <a:rPr lang="ar-SA" sz="2200" dirty="0" smtClean="0"/>
              <a:t>سنة </a:t>
            </a:r>
            <a:r>
              <a:rPr lang="ar-SA" sz="2000" b="1" dirty="0" smtClean="0">
                <a:cs typeface="+mj-cs"/>
              </a:rPr>
              <a:t>1989</a:t>
            </a:r>
            <a:r>
              <a:rPr lang="ar-SA" sz="2200" dirty="0" smtClean="0"/>
              <a:t> بالأمر عدد </a:t>
            </a:r>
            <a:r>
              <a:rPr lang="ar-SA" sz="2000" dirty="0" smtClean="0">
                <a:cs typeface="+mj-cs"/>
              </a:rPr>
              <a:t>1979</a:t>
            </a:r>
            <a:r>
              <a:rPr lang="ar-SA" sz="2200" dirty="0" smtClean="0"/>
              <a:t> المؤرخ في </a:t>
            </a:r>
            <a:r>
              <a:rPr lang="ar-SA" sz="2000" dirty="0" smtClean="0">
                <a:cs typeface="+mj-cs"/>
              </a:rPr>
              <a:t>23</a:t>
            </a:r>
            <a:r>
              <a:rPr lang="ar-SA" sz="2200" dirty="0" smtClean="0"/>
              <a:t> ديسمبر </a:t>
            </a:r>
            <a:r>
              <a:rPr lang="ar-SA" sz="2000" dirty="0" smtClean="0">
                <a:cs typeface="+mj-cs"/>
              </a:rPr>
              <a:t>1989</a:t>
            </a:r>
            <a:r>
              <a:rPr lang="ar-SA" sz="2200" dirty="0" smtClean="0"/>
              <a:t> المتعلق بتنظيم إنجاز البنايات المدنية والذي تم بمقتضاه تصنيف البنايات المدنية إلى ثلاثة أصناف كالآتي :</a:t>
            </a:r>
            <a:endParaRPr lang="fr-FR" sz="2200" dirty="0" smtClean="0"/>
          </a:p>
          <a:p>
            <a:pPr marL="176213" indent="276225" algn="just" rtl="1">
              <a:buNone/>
            </a:pPr>
            <a:r>
              <a:rPr lang="ar-SA" sz="2200" dirty="0" smtClean="0"/>
              <a:t>             - مشاريع ذات صبغة قومية،</a:t>
            </a:r>
            <a:endParaRPr lang="fr-FR" sz="2200" dirty="0" smtClean="0"/>
          </a:p>
          <a:p>
            <a:pPr marL="176213" indent="276225" algn="just" rtl="1">
              <a:buNone/>
            </a:pPr>
            <a:r>
              <a:rPr lang="ar-SA" sz="2200" dirty="0" smtClean="0"/>
              <a:t>             </a:t>
            </a:r>
            <a:r>
              <a:rPr lang="ar-SA" sz="2200" dirty="0"/>
              <a:t>- مشاريع ذات صبغة </a:t>
            </a:r>
            <a:r>
              <a:rPr lang="ar-SA" sz="2200" dirty="0" smtClean="0"/>
              <a:t>وزارية،</a:t>
            </a:r>
            <a:endParaRPr lang="fr-FR" sz="2200" dirty="0"/>
          </a:p>
          <a:p>
            <a:pPr marL="176213" indent="276225" algn="just" rtl="1">
              <a:spcAft>
                <a:spcPts val="600"/>
              </a:spcAft>
              <a:buNone/>
            </a:pPr>
            <a:r>
              <a:rPr lang="ar-SA" sz="2200" dirty="0"/>
              <a:t>             - مشاريع ذات صبغة </a:t>
            </a:r>
            <a:r>
              <a:rPr lang="ar-SA" sz="2200" dirty="0" err="1"/>
              <a:t>جهوية</a:t>
            </a:r>
            <a:r>
              <a:rPr lang="ar-SA" sz="2200" dirty="0"/>
              <a:t> أو </a:t>
            </a:r>
            <a:r>
              <a:rPr lang="ar-SA" sz="2200" dirty="0" smtClean="0"/>
              <a:t>محلية،</a:t>
            </a:r>
            <a:endParaRPr lang="ar-TN" sz="2200" dirty="0" smtClean="0"/>
          </a:p>
          <a:p>
            <a:pPr marL="176213" indent="3175" algn="just" rtl="1">
              <a:spcAft>
                <a:spcPts val="2400"/>
              </a:spcAft>
              <a:buNone/>
            </a:pPr>
            <a:r>
              <a:rPr lang="ar-TN" sz="2200" dirty="0" smtClean="0"/>
              <a:t>مع إضافة العديد من المقتضيات الجديدة.</a:t>
            </a:r>
            <a:endParaRPr lang="fr-FR" sz="2200" dirty="0"/>
          </a:p>
          <a:p>
            <a:pPr marL="176213" indent="276225" algn="just" rtl="1">
              <a:buNone/>
            </a:pPr>
            <a:endParaRPr lang="fr-FR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643998" cy="654032"/>
          </a:xfrm>
          <a:solidFill>
            <a:schemeClr val="accent2">
              <a:lumMod val="75000"/>
            </a:schemeClr>
          </a:solidFill>
          <a:ln w="19050">
            <a:noFill/>
          </a:ln>
        </p:spPr>
        <p:txBody>
          <a:bodyPr>
            <a:noAutofit/>
          </a:bodyPr>
          <a:lstStyle/>
          <a:p>
            <a:pPr lvl="0" rtl="1"/>
            <a:r>
              <a:rPr lang="ar-TN" sz="3200" b="1" dirty="0" smtClean="0">
                <a:solidFill>
                  <a:schemeClr val="bg1"/>
                </a:solidFill>
              </a:rPr>
              <a:t>تذكير حول </a:t>
            </a:r>
            <a:r>
              <a:rPr lang="ar-TN" sz="3200" b="1" dirty="0" err="1" smtClean="0">
                <a:solidFill>
                  <a:schemeClr val="bg1"/>
                </a:solidFill>
              </a:rPr>
              <a:t>التراتيب</a:t>
            </a:r>
            <a:r>
              <a:rPr lang="ar-TN" sz="3200" b="1" dirty="0" smtClean="0">
                <a:solidFill>
                  <a:schemeClr val="bg1"/>
                </a:solidFill>
              </a:rPr>
              <a:t> </a:t>
            </a:r>
            <a:r>
              <a:rPr lang="ar-TN" sz="3200" b="1" dirty="0">
                <a:solidFill>
                  <a:schemeClr val="bg1"/>
                </a:solidFill>
              </a:rPr>
              <a:t>المنظمة للبنايات المدنية قبل </a:t>
            </a:r>
            <a:r>
              <a:rPr lang="ar-TN" sz="3200" b="1" dirty="0" err="1" smtClean="0">
                <a:solidFill>
                  <a:schemeClr val="bg1"/>
                </a:solidFill>
              </a:rPr>
              <a:t>جويلية</a:t>
            </a:r>
            <a:r>
              <a:rPr lang="ar-TN" sz="3200" b="1" dirty="0" smtClean="0">
                <a:solidFill>
                  <a:schemeClr val="bg1"/>
                </a:solidFill>
              </a:rPr>
              <a:t> </a:t>
            </a:r>
            <a:r>
              <a:rPr lang="ar-TN" sz="2800" b="1" dirty="0" smtClean="0">
                <a:solidFill>
                  <a:schemeClr val="bg1"/>
                </a:solidFill>
              </a:rPr>
              <a:t>2017</a:t>
            </a:r>
            <a:r>
              <a:rPr lang="ar-TN" sz="3800" b="1" dirty="0" smtClean="0">
                <a:solidFill>
                  <a:schemeClr val="bg1"/>
                </a:solidFill>
              </a:rPr>
              <a:t> </a:t>
            </a:r>
            <a:endParaRPr lang="fr-FR" sz="3800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42984"/>
            <a:ext cx="8401080" cy="5357850"/>
          </a:xfrm>
        </p:spPr>
        <p:txBody>
          <a:bodyPr tIns="108000" bIns="72000">
            <a:normAutofit/>
          </a:bodyPr>
          <a:lstStyle/>
          <a:p>
            <a:pPr marL="176213" indent="182563" algn="just" rtl="1">
              <a:buFont typeface="Wingdings" pitchFamily="2" charset="2"/>
              <a:buChar char="Ø"/>
            </a:pPr>
            <a:endParaRPr lang="ar-TN" sz="2800" dirty="0" smtClean="0">
              <a:solidFill>
                <a:schemeClr val="tx2"/>
              </a:solidFill>
            </a:endParaRPr>
          </a:p>
          <a:p>
            <a:pPr marL="176213" indent="182563" algn="just" rtl="1"/>
            <a:r>
              <a:rPr lang="ar-TN" sz="2800" dirty="0" smtClean="0"/>
              <a:t>والذي تم إلغاؤه </a:t>
            </a:r>
            <a:r>
              <a:rPr lang="ar-SA" sz="2800" dirty="0" smtClean="0"/>
              <a:t>سنة </a:t>
            </a:r>
            <a:r>
              <a:rPr lang="ar-TN" sz="2400" b="1" dirty="0" smtClean="0">
                <a:cs typeface="+mj-cs"/>
              </a:rPr>
              <a:t>2009</a:t>
            </a:r>
            <a:r>
              <a:rPr lang="ar-SA" sz="2800" dirty="0" smtClean="0"/>
              <a:t> بالأمر عدد </a:t>
            </a:r>
            <a:r>
              <a:rPr lang="ar-TN" sz="2400" dirty="0" smtClean="0">
                <a:cs typeface="+mj-cs"/>
              </a:rPr>
              <a:t>2617</a:t>
            </a:r>
            <a:r>
              <a:rPr lang="ar-SA" sz="2800" dirty="0" smtClean="0"/>
              <a:t> المؤرخ في </a:t>
            </a:r>
            <a:r>
              <a:rPr lang="ar-TN" sz="2400" dirty="0" smtClean="0">
                <a:cs typeface="+mj-cs"/>
              </a:rPr>
              <a:t>14</a:t>
            </a:r>
            <a:r>
              <a:rPr lang="ar-TN" sz="2800" dirty="0" smtClean="0">
                <a:cs typeface="+mj-cs"/>
              </a:rPr>
              <a:t> سبتمبر</a:t>
            </a:r>
            <a:r>
              <a:rPr lang="ar-TN" sz="2400" dirty="0" smtClean="0">
                <a:cs typeface="+mj-cs"/>
              </a:rPr>
              <a:t>2009</a:t>
            </a:r>
            <a:r>
              <a:rPr lang="ar-SA" sz="2800" dirty="0" smtClean="0"/>
              <a:t> المتعلق بتنظيم إنجاز البنايات المدنية</a:t>
            </a:r>
            <a:endParaRPr lang="fr-FR" sz="2800" dirty="0" smtClean="0"/>
          </a:p>
          <a:p>
            <a:pPr marL="176213" indent="182563" algn="just" rtl="1">
              <a:buNone/>
            </a:pPr>
            <a:endParaRPr lang="ar-TN" sz="2800" dirty="0" smtClean="0"/>
          </a:p>
          <a:p>
            <a:pPr marL="176213" indent="182563" algn="just" rtl="1">
              <a:buNone/>
            </a:pPr>
            <a:endParaRPr lang="fr-FR" sz="2800" dirty="0" smtClean="0"/>
          </a:p>
          <a:p>
            <a:pPr marL="176213" indent="182563" algn="just" rtl="1"/>
            <a:r>
              <a:rPr lang="ar-TN" sz="2800" dirty="0" smtClean="0"/>
              <a:t>و</a:t>
            </a:r>
            <a:r>
              <a:rPr lang="ar-SA" sz="2800" dirty="0" smtClean="0"/>
              <a:t>ألغي</a:t>
            </a:r>
            <a:r>
              <a:rPr lang="ar-TN" sz="2800" dirty="0" smtClean="0"/>
              <a:t> </a:t>
            </a:r>
            <a:r>
              <a:rPr lang="ar-SA" sz="2800" dirty="0" smtClean="0"/>
              <a:t>هذا النص</a:t>
            </a:r>
            <a:r>
              <a:rPr lang="ar-TN" sz="2800" dirty="0" smtClean="0"/>
              <a:t> بدوره وعوض سنة </a:t>
            </a:r>
            <a:r>
              <a:rPr lang="ar-TN" sz="2400" dirty="0" smtClean="0"/>
              <a:t>2017</a:t>
            </a:r>
            <a:r>
              <a:rPr lang="ar-TN" sz="2800" dirty="0" smtClean="0"/>
              <a:t> </a:t>
            </a:r>
            <a:r>
              <a:rPr lang="fr-FR" sz="2800" dirty="0" smtClean="0"/>
              <a:t> </a:t>
            </a:r>
            <a:r>
              <a:rPr lang="ar-TN" sz="2800" dirty="0" smtClean="0"/>
              <a:t>بالأمر الحكومي الجديد عدد </a:t>
            </a:r>
            <a:r>
              <a:rPr lang="ar-TN" sz="2400" dirty="0" smtClean="0"/>
              <a:t>967</a:t>
            </a:r>
            <a:r>
              <a:rPr lang="ar-TN" sz="2800" dirty="0" smtClean="0"/>
              <a:t> لسنة </a:t>
            </a:r>
            <a:r>
              <a:rPr lang="ar-TN" sz="2400" dirty="0" smtClean="0"/>
              <a:t>2017</a:t>
            </a:r>
            <a:r>
              <a:rPr lang="ar-TN" sz="2800" dirty="0" smtClean="0"/>
              <a:t> المؤرخ في </a:t>
            </a:r>
            <a:r>
              <a:rPr lang="ar-TN" sz="2400" dirty="0" smtClean="0"/>
              <a:t>31</a:t>
            </a:r>
            <a:r>
              <a:rPr lang="ar-TN" sz="2800" dirty="0" smtClean="0"/>
              <a:t> </a:t>
            </a:r>
            <a:r>
              <a:rPr lang="ar-TN" sz="2800" dirty="0" err="1" smtClean="0"/>
              <a:t>جويلية</a:t>
            </a:r>
            <a:r>
              <a:rPr lang="ar-TN" sz="2800" dirty="0" smtClean="0"/>
              <a:t>  </a:t>
            </a:r>
            <a:r>
              <a:rPr lang="ar-TN" sz="2400" dirty="0" smtClean="0"/>
              <a:t>2017</a:t>
            </a:r>
            <a:r>
              <a:rPr lang="ar-TN" sz="2800" dirty="0" smtClean="0"/>
              <a:t> والمتعلق بتنظيم إنجاز البنايات المدنية موضوع مداخلتنا في هذا اليوم.</a:t>
            </a:r>
          </a:p>
          <a:p>
            <a:pPr marL="176213" indent="276225" algn="just" rtl="1">
              <a:buFont typeface="Wingdings" pitchFamily="2" charset="2"/>
              <a:buChar char="ü"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572560" cy="857256"/>
          </a:xfrm>
          <a:solidFill>
            <a:schemeClr val="accent2">
              <a:lumMod val="75000"/>
            </a:schemeClr>
          </a:solidFill>
          <a:ln w="19050">
            <a:noFill/>
          </a:ln>
        </p:spPr>
        <p:txBody>
          <a:bodyPr>
            <a:noAutofit/>
          </a:bodyPr>
          <a:lstStyle/>
          <a:p>
            <a:pPr lvl="0" rtl="1"/>
            <a:r>
              <a:rPr lang="ar-TN" sz="3000" b="1" dirty="0">
                <a:solidFill>
                  <a:schemeClr val="bg1"/>
                </a:solidFill>
              </a:rPr>
              <a:t>الأسباب التي أدت إلى مراجعة الأمر عدد </a:t>
            </a:r>
            <a:r>
              <a:rPr lang="ar-TN" sz="2800" b="1" dirty="0" smtClean="0">
                <a:solidFill>
                  <a:schemeClr val="bg1"/>
                </a:solidFill>
              </a:rPr>
              <a:t>2617</a:t>
            </a:r>
            <a:r>
              <a:rPr lang="ar-TN" sz="3000" b="1" dirty="0" smtClean="0">
                <a:solidFill>
                  <a:schemeClr val="bg1"/>
                </a:solidFill>
              </a:rPr>
              <a:t> </a:t>
            </a:r>
            <a:r>
              <a:rPr lang="ar-TN" sz="3000" b="1" dirty="0">
                <a:solidFill>
                  <a:schemeClr val="bg1"/>
                </a:solidFill>
              </a:rPr>
              <a:t>لسنة </a:t>
            </a:r>
            <a:r>
              <a:rPr lang="ar-TN" sz="2800" b="1" dirty="0" smtClean="0">
                <a:solidFill>
                  <a:schemeClr val="bg1"/>
                </a:solidFill>
              </a:rPr>
              <a:t>2009</a:t>
            </a:r>
            <a:r>
              <a:rPr lang="ar-TN" sz="3000" b="1" dirty="0" smtClean="0">
                <a:solidFill>
                  <a:schemeClr val="bg1"/>
                </a:solidFill>
              </a:rPr>
              <a:t> </a:t>
            </a:r>
            <a:r>
              <a:rPr lang="ar-TN" sz="3000" b="1" dirty="0">
                <a:solidFill>
                  <a:schemeClr val="bg1"/>
                </a:solidFill>
              </a:rPr>
              <a:t>المؤرخ في </a:t>
            </a:r>
            <a:r>
              <a:rPr lang="ar-TN" sz="2800" b="1" dirty="0" smtClean="0">
                <a:solidFill>
                  <a:schemeClr val="bg1"/>
                </a:solidFill>
              </a:rPr>
              <a:t>14</a:t>
            </a:r>
            <a:r>
              <a:rPr lang="ar-TN" sz="3000" b="1" dirty="0" smtClean="0">
                <a:solidFill>
                  <a:schemeClr val="bg1"/>
                </a:solidFill>
              </a:rPr>
              <a:t> سبتمبر </a:t>
            </a:r>
            <a:r>
              <a:rPr lang="ar-TN" sz="2800" b="1" dirty="0" smtClean="0">
                <a:solidFill>
                  <a:schemeClr val="bg1"/>
                </a:solidFill>
              </a:rPr>
              <a:t>2009</a:t>
            </a:r>
            <a:endParaRPr lang="fr-FR" sz="3000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285860"/>
            <a:ext cx="8643998" cy="5214974"/>
          </a:xfrm>
        </p:spPr>
        <p:txBody>
          <a:bodyPr>
            <a:noAutofit/>
          </a:bodyPr>
          <a:lstStyle/>
          <a:p>
            <a:pPr marL="452438" lvl="0" indent="-363538" algn="just" rtl="1">
              <a:buSzPct val="75000"/>
              <a:buNone/>
            </a:pPr>
            <a:endParaRPr lang="ar-TN" sz="2800" dirty="0" smtClean="0"/>
          </a:p>
          <a:p>
            <a:pPr marL="452438" lvl="0" indent="-363538" algn="just" rtl="1">
              <a:buSzPct val="75000"/>
              <a:buFont typeface="Wingdings 3" pitchFamily="18" charset="2"/>
              <a:buChar char=""/>
            </a:pPr>
            <a:endParaRPr lang="ar-TN" sz="2800" dirty="0" smtClean="0"/>
          </a:p>
          <a:p>
            <a:pPr marL="452438" lvl="0" indent="-363538" algn="just" rtl="1">
              <a:buSzPct val="75000"/>
              <a:buNone/>
            </a:pPr>
            <a:endParaRPr lang="ar-TN" sz="2800" dirty="0" smtClean="0"/>
          </a:p>
          <a:p>
            <a:pPr marL="452438" lvl="0" indent="-363538" algn="just" rtl="1">
              <a:buSzPct val="75000"/>
              <a:buFont typeface="Wingdings 3" pitchFamily="18" charset="2"/>
              <a:buChar char=""/>
            </a:pPr>
            <a:endParaRPr lang="ar-TN" sz="28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285720" y="1285861"/>
            <a:ext cx="8572560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TN" sz="2400" dirty="0" smtClean="0"/>
              <a:t>من أهم الأسباب التي أدت إلى مراجعة الأمر عدد </a:t>
            </a:r>
            <a:r>
              <a:rPr lang="ar-TN" sz="2000" dirty="0" smtClean="0"/>
              <a:t>2617</a:t>
            </a:r>
            <a:r>
              <a:rPr lang="ar-TN" sz="2400" dirty="0" smtClean="0"/>
              <a:t> لسنة </a:t>
            </a:r>
            <a:r>
              <a:rPr lang="ar-TN" sz="2000" dirty="0" smtClean="0"/>
              <a:t>2009</a:t>
            </a:r>
            <a:r>
              <a:rPr lang="ar-TN" sz="2400" dirty="0" smtClean="0"/>
              <a:t> المؤرخ في </a:t>
            </a:r>
            <a:r>
              <a:rPr lang="ar-TN" sz="2000" dirty="0" smtClean="0"/>
              <a:t>14</a:t>
            </a:r>
            <a:r>
              <a:rPr lang="ar-TN" sz="2400" dirty="0" smtClean="0"/>
              <a:t> سبتمبر </a:t>
            </a:r>
            <a:r>
              <a:rPr lang="ar-TN" sz="2000" dirty="0" smtClean="0"/>
              <a:t>2009</a:t>
            </a:r>
            <a:r>
              <a:rPr lang="ar-TN" sz="2400" dirty="0" smtClean="0"/>
              <a:t> :</a:t>
            </a:r>
          </a:p>
          <a:p>
            <a:pPr algn="just" rtl="1"/>
            <a:endParaRPr lang="ar-TN" sz="2400" dirty="0" smtClean="0"/>
          </a:p>
          <a:p>
            <a:pPr algn="just" rtl="1"/>
            <a:endParaRPr lang="ar-TN" sz="2400" dirty="0" smtClean="0"/>
          </a:p>
          <a:p>
            <a:pPr algn="just" rtl="1">
              <a:buFont typeface="Arial" pitchFamily="34" charset="0"/>
              <a:buChar char="•"/>
            </a:pPr>
            <a:r>
              <a:rPr lang="ar-TN" sz="2400" dirty="0" smtClean="0"/>
              <a:t>ضمان حسن إنجاز كل </a:t>
            </a:r>
            <a:r>
              <a:rPr lang="ar-TN" sz="2400" b="1" dirty="0" smtClean="0"/>
              <a:t>المشاريع العمومية</a:t>
            </a:r>
            <a:r>
              <a:rPr lang="ar-TN" sz="2400" dirty="0" smtClean="0"/>
              <a:t> وإخضاعها إلى نفس المنظومة القانونية</a:t>
            </a:r>
          </a:p>
          <a:p>
            <a:pPr algn="just" rtl="1">
              <a:buFont typeface="Wingdings" pitchFamily="2" charset="2"/>
              <a:buChar char="Ø"/>
            </a:pPr>
            <a:endParaRPr lang="ar-TN" sz="2400" dirty="0" smtClean="0"/>
          </a:p>
          <a:p>
            <a:pPr algn="just" rtl="1">
              <a:lnSpc>
                <a:spcPct val="150000"/>
              </a:lnSpc>
              <a:buFont typeface="Arial" pitchFamily="34" charset="0"/>
              <a:buChar char="•"/>
            </a:pPr>
            <a:r>
              <a:rPr lang="ar-TN" sz="2400" dirty="0" smtClean="0"/>
              <a:t>إمكانية التعهد ببعض أصناف المشاريع كصاحب منشأ مفوض والتي شهدت تأخير في الإنجاز </a:t>
            </a:r>
          </a:p>
          <a:p>
            <a:pPr algn="just" rtl="1">
              <a:buFont typeface="Wingdings" pitchFamily="2" charset="2"/>
              <a:buChar char="Ø"/>
            </a:pPr>
            <a:endParaRPr lang="ar-TN" sz="2400" dirty="0" smtClean="0"/>
          </a:p>
          <a:p>
            <a:pPr algn="just" rtl="1">
              <a:buFont typeface="Arial" pitchFamily="34" charset="0"/>
              <a:buChar char="•"/>
            </a:pPr>
            <a:r>
              <a:rPr lang="ar-TN" sz="2400" dirty="0" smtClean="0"/>
              <a:t>إدراج جملة من المقتضيات لمعالجة سكوت وغموض النص السابق</a:t>
            </a:r>
          </a:p>
          <a:p>
            <a:pPr algn="just" rtl="1">
              <a:buFont typeface="Wingdings" pitchFamily="2" charset="2"/>
              <a:buChar char="Ø"/>
            </a:pPr>
            <a:endParaRPr lang="ar-TN" sz="2400" dirty="0" smtClean="0">
              <a:solidFill>
                <a:schemeClr val="tx2"/>
              </a:solidFill>
            </a:endParaRPr>
          </a:p>
          <a:p>
            <a:pPr algn="just" rtl="1"/>
            <a:endParaRPr lang="fr-FR" sz="2400" dirty="0" smtClean="0"/>
          </a:p>
          <a:p>
            <a:pPr algn="just" rtl="1"/>
            <a:endParaRPr lang="ar-TN" sz="2400" dirty="0" smtClean="0">
              <a:solidFill>
                <a:schemeClr val="tx2"/>
              </a:solidFill>
            </a:endParaRPr>
          </a:p>
          <a:p>
            <a:pPr algn="just" rtl="1">
              <a:buFont typeface="Wingdings" pitchFamily="2" charset="2"/>
              <a:buChar char="Ø"/>
            </a:pPr>
            <a:endParaRPr lang="ar-TN" sz="2400" dirty="0" smtClean="0">
              <a:solidFill>
                <a:schemeClr val="tx2"/>
              </a:solidFill>
            </a:endParaRPr>
          </a:p>
          <a:p>
            <a:pPr algn="r" rtl="1"/>
            <a:r>
              <a:rPr lang="ar-TN" sz="2400" dirty="0" smtClean="0">
                <a:solidFill>
                  <a:schemeClr val="tx2"/>
                </a:solidFill>
              </a:rPr>
              <a:t> </a:t>
            </a:r>
            <a:endParaRPr lang="fr-FR" sz="2400" dirty="0" smtClean="0">
              <a:solidFill>
                <a:schemeClr val="tx2"/>
              </a:solidFill>
            </a:endParaRPr>
          </a:p>
          <a:p>
            <a:pPr algn="r" rtl="1"/>
            <a:endParaRPr lang="fr-FR" sz="2400" dirty="0" smtClean="0"/>
          </a:p>
          <a:p>
            <a:pPr algn="r" rtl="1"/>
            <a:endParaRPr lang="fr-FR" sz="2400" dirty="0" smtClean="0"/>
          </a:p>
          <a:p>
            <a:pPr algn="r" rtl="1"/>
            <a:endParaRPr lang="fr-FR" sz="2400" dirty="0" smtClean="0"/>
          </a:p>
          <a:p>
            <a:pPr algn="r" rtl="1"/>
            <a:endParaRPr lang="fr-FR" sz="2400" dirty="0" smtClean="0"/>
          </a:p>
          <a:p>
            <a:pPr algn="r" rtl="1"/>
            <a:endParaRPr lang="ar-TN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358246" cy="857256"/>
          </a:xfr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Autofit/>
          </a:bodyPr>
          <a:lstStyle/>
          <a:p>
            <a:pPr lvl="0" rtl="1"/>
            <a:r>
              <a:rPr lang="ar-TN" sz="2400" b="1" dirty="0" smtClean="0">
                <a:solidFill>
                  <a:schemeClr val="bg1"/>
                </a:solidFill>
              </a:rPr>
              <a:t>أهم  المقتضيات الجديدة الواردة بالأمر</a:t>
            </a:r>
            <a:r>
              <a:rPr lang="ar-TN" sz="2400" dirty="0" smtClean="0"/>
              <a:t> </a:t>
            </a:r>
            <a:r>
              <a:rPr lang="ar-TN" sz="2400" b="1" dirty="0" smtClean="0">
                <a:solidFill>
                  <a:schemeClr val="bg1"/>
                </a:solidFill>
              </a:rPr>
              <a:t>الحكومي عدد 967 لسنة 2017 المؤرخ </a:t>
            </a:r>
            <a:br>
              <a:rPr lang="ar-TN" sz="2400" b="1" dirty="0" smtClean="0">
                <a:solidFill>
                  <a:schemeClr val="bg1"/>
                </a:solidFill>
              </a:rPr>
            </a:br>
            <a:r>
              <a:rPr lang="ar-TN" sz="2400" b="1" dirty="0" smtClean="0">
                <a:solidFill>
                  <a:schemeClr val="bg1"/>
                </a:solidFill>
              </a:rPr>
              <a:t>في 31 </a:t>
            </a:r>
            <a:r>
              <a:rPr lang="ar-TN" sz="2400" b="1" dirty="0" err="1" smtClean="0">
                <a:solidFill>
                  <a:schemeClr val="bg1"/>
                </a:solidFill>
              </a:rPr>
              <a:t>جويلية</a:t>
            </a:r>
            <a:r>
              <a:rPr lang="ar-TN" sz="2400" b="1" dirty="0" smtClean="0">
                <a:solidFill>
                  <a:schemeClr val="bg1"/>
                </a:solidFill>
              </a:rPr>
              <a:t> 2017</a:t>
            </a:r>
            <a:endParaRPr lang="fr-FR" sz="2400" b="1" dirty="0">
              <a:solidFill>
                <a:schemeClr val="bg1"/>
              </a:solidFill>
            </a:endParaRPr>
          </a:p>
        </p:txBody>
      </p:sp>
      <p:sp>
        <p:nvSpPr>
          <p:cNvPr id="9" name="Espace réservé du contenu 2"/>
          <p:cNvSpPr>
            <a:spLocks noGrp="1"/>
          </p:cNvSpPr>
          <p:nvPr>
            <p:ph idx="1"/>
          </p:nvPr>
        </p:nvSpPr>
        <p:spPr>
          <a:xfrm>
            <a:off x="428596" y="1071546"/>
            <a:ext cx="8358246" cy="2571768"/>
          </a:xfr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 anchorCtr="1">
            <a:noAutofit/>
          </a:bodyPr>
          <a:lstStyle/>
          <a:p>
            <a:pPr marL="87313" indent="1588" algn="just" rtl="1">
              <a:lnSpc>
                <a:spcPct val="115000"/>
              </a:lnSpc>
              <a:spcAft>
                <a:spcPts val="0"/>
              </a:spcAft>
              <a:buNone/>
            </a:pPr>
            <a:r>
              <a:rPr lang="ar-TN" sz="3600" b="1" u="sng" dirty="0" smtClean="0"/>
              <a:t>1</a:t>
            </a:r>
            <a:r>
              <a:rPr lang="ar-TN" sz="3600" b="1" dirty="0" smtClean="0"/>
              <a:t>-</a:t>
            </a:r>
            <a:r>
              <a:rPr lang="ar-TN" sz="2400" b="1" dirty="0" smtClean="0"/>
              <a:t>مراجعة مفهوم البنايات المدنية</a:t>
            </a:r>
            <a:r>
              <a:rPr lang="ar-TN" sz="2400" dirty="0" smtClean="0"/>
              <a:t> في اتجاه توسيعه (</a:t>
            </a:r>
            <a:r>
              <a:rPr lang="ar-TN" sz="2400" b="1" dirty="0" smtClean="0"/>
              <a:t>نفس مجال تطبيق الصفقات العمومية)</a:t>
            </a:r>
            <a:r>
              <a:rPr lang="ar-TN" sz="2400" dirty="0" smtClean="0"/>
              <a:t> ليشمل </a:t>
            </a:r>
            <a:r>
              <a:rPr lang="ar-TN" sz="2400" b="1" u="sng" dirty="0" smtClean="0"/>
              <a:t>علاوة </a:t>
            </a:r>
            <a:r>
              <a:rPr lang="ar-TN" sz="2400" dirty="0" smtClean="0"/>
              <a:t>على البنايات والمنشآت الملحقة </a:t>
            </a:r>
            <a:r>
              <a:rPr lang="ar-TN" sz="2400" dirty="0" err="1" smtClean="0"/>
              <a:t>بها</a:t>
            </a:r>
            <a:r>
              <a:rPr lang="ar-TN" sz="2400" dirty="0" smtClean="0"/>
              <a:t> والمنجزة (من قبل) </a:t>
            </a:r>
            <a:r>
              <a:rPr lang="ar-TN" sz="2400" u="sng" dirty="0" smtClean="0"/>
              <a:t>لفائدة</a:t>
            </a:r>
            <a:r>
              <a:rPr lang="ar-TN" sz="2400" dirty="0" smtClean="0"/>
              <a:t> الدولة والجماعات المحلية والمؤسسات العمومية الإدارية، </a:t>
            </a:r>
            <a:r>
              <a:rPr lang="ar-TN" sz="2400" b="1" u="sng" dirty="0" smtClean="0"/>
              <a:t>المؤسسات العمومية والمؤسسات العمومية التي لا تكتسي الصبغة الإدارية والمنشآت العمومية</a:t>
            </a:r>
            <a:r>
              <a:rPr lang="ar-TN" sz="2400" u="sng" dirty="0" smtClean="0"/>
              <a:t> </a:t>
            </a:r>
            <a:r>
              <a:rPr lang="ar-TN" sz="2400" dirty="0" smtClean="0"/>
              <a:t>باستثناء البنايات المخصصة للاستعمال العسكري أو التي لها طابع سري لأسباب تهم الأمن الوطني أو التي يكون إنجازها في إطار عقد </a:t>
            </a:r>
            <a:r>
              <a:rPr lang="ar-TN" sz="2400" dirty="0" err="1" smtClean="0"/>
              <a:t>لزمة</a:t>
            </a:r>
            <a:r>
              <a:rPr lang="ar-TN" sz="2400" dirty="0" smtClean="0"/>
              <a:t>.</a:t>
            </a:r>
            <a:endParaRPr lang="fr-FR" sz="2400" dirty="0"/>
          </a:p>
        </p:txBody>
      </p:sp>
      <p:sp>
        <p:nvSpPr>
          <p:cNvPr id="10" name="Espace réservé du contenu 2"/>
          <p:cNvSpPr txBox="1">
            <a:spLocks/>
          </p:cNvSpPr>
          <p:nvPr/>
        </p:nvSpPr>
        <p:spPr>
          <a:xfrm>
            <a:off x="428596" y="3643314"/>
            <a:ext cx="8286808" cy="3071834"/>
          </a:xfrm>
          <a:prstGeom prst="rect">
            <a:avLst/>
          </a:prstGeom>
          <a:ln w="28575">
            <a:noFill/>
          </a:ln>
        </p:spPr>
        <p:txBody>
          <a:bodyPr vert="horz" lIns="91440" tIns="45720" rIns="91440" bIns="45720" rtlCol="0" anchor="ctr" anchorCtr="1">
            <a:normAutofit fontScale="85000" lnSpcReduction="10000"/>
          </a:bodyPr>
          <a:lstStyle/>
          <a:p>
            <a:pPr marL="87313" indent="1588" algn="just" rtl="1">
              <a:lnSpc>
                <a:spcPct val="115000"/>
              </a:lnSpc>
              <a:spcBef>
                <a:spcPts val="1800"/>
              </a:spcBef>
            </a:pPr>
            <a:endParaRPr lang="ar-TN" sz="2200" dirty="0" smtClean="0">
              <a:solidFill>
                <a:schemeClr val="tx2"/>
              </a:solidFill>
            </a:endParaRPr>
          </a:p>
          <a:p>
            <a:pPr marL="87313" indent="1588" algn="just" rtl="1">
              <a:lnSpc>
                <a:spcPct val="115000"/>
              </a:lnSpc>
              <a:spcBef>
                <a:spcPts val="1800"/>
              </a:spcBef>
            </a:pPr>
            <a:r>
              <a:rPr lang="ar-TN" sz="2800" dirty="0" smtClean="0"/>
              <a:t>ويعود هذا التوجه إلى أن هذه البنايات هي </a:t>
            </a:r>
            <a:r>
              <a:rPr lang="ar-TN" sz="2800" b="1" dirty="0" smtClean="0"/>
              <a:t>بنايات عمومية يتعين إخضاعها لمنظومة قانونية متكاملة تتعلق بضبط إجراءات ومعايير تعيين المصممين وبضبط المهمات الهندسية والمعمارية وأشغال الهندسة العامة التي يقومون </a:t>
            </a:r>
            <a:r>
              <a:rPr lang="ar-TN" sz="2800" b="1" dirty="0" err="1" smtClean="0"/>
              <a:t>بها</a:t>
            </a:r>
            <a:r>
              <a:rPr lang="ar-TN" sz="2800" b="1" dirty="0" smtClean="0"/>
              <a:t> </a:t>
            </a:r>
            <a:r>
              <a:rPr lang="ar-TN" sz="2800" dirty="0" smtClean="0"/>
              <a:t>بما يضمن جودة تصور المشروع وحسن إنجاز الأشغال </a:t>
            </a:r>
            <a:r>
              <a:rPr lang="ar-TN" sz="2800" b="1" dirty="0" smtClean="0"/>
              <a:t>وفقا لتعريفات محددة</a:t>
            </a:r>
            <a:r>
              <a:rPr lang="ar-TN" sz="2800" dirty="0" smtClean="0"/>
              <a:t>، ذلك أن خصوصية هذه البنايات وتعدد المتدخلين في إنجازها لا تتماشى مع مقتضيات النصوص المنظمة للصفقات العمومية القائمة أساسا </a:t>
            </a:r>
            <a:r>
              <a:rPr lang="ar-TN" sz="2800" b="1" dirty="0" smtClean="0"/>
              <a:t>على مبدأ العرض الأقل ثمنا</a:t>
            </a:r>
            <a:r>
              <a:rPr lang="ar-TN" sz="2800" dirty="0" smtClean="0"/>
              <a:t>. </a:t>
            </a:r>
            <a:endParaRPr lang="fr-FR" sz="2800" dirty="0" smtClean="0"/>
          </a:p>
          <a:p>
            <a:pPr marL="87313" indent="147638" algn="just" rtl="1">
              <a:lnSpc>
                <a:spcPct val="115000"/>
              </a:lnSpc>
              <a:spcAft>
                <a:spcPts val="0"/>
              </a:spcAft>
            </a:pPr>
            <a:endParaRPr lang="fr-FR" sz="2000" b="1" dirty="0">
              <a:ea typeface="Calibri"/>
              <a:cs typeface="Arial"/>
            </a:endParaRPr>
          </a:p>
        </p:txBody>
      </p:sp>
      <p:sp>
        <p:nvSpPr>
          <p:cNvPr id="12" name="Flèche vers le bas 11"/>
          <p:cNvSpPr/>
          <p:nvPr/>
        </p:nvSpPr>
        <p:spPr>
          <a:xfrm>
            <a:off x="4572000" y="3643314"/>
            <a:ext cx="270318" cy="642942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643998" cy="857256"/>
          </a:xfrm>
          <a:solidFill>
            <a:schemeClr val="accent2">
              <a:lumMod val="75000"/>
            </a:schemeClr>
          </a:solidFill>
        </p:spPr>
        <p:txBody>
          <a:bodyPr>
            <a:normAutofit fontScale="90000"/>
          </a:bodyPr>
          <a:lstStyle/>
          <a:p>
            <a:pPr lvl="0" rtl="1"/>
            <a:r>
              <a:rPr lang="ar-TN" sz="2700" b="1" dirty="0" smtClean="0">
                <a:solidFill>
                  <a:schemeClr val="bg1"/>
                </a:solidFill>
              </a:rPr>
              <a:t>أهم  المقتضيات الجديدة الواردة بالأمر</a:t>
            </a:r>
            <a:r>
              <a:rPr lang="ar-TN" sz="2700" dirty="0" smtClean="0"/>
              <a:t> </a:t>
            </a:r>
            <a:r>
              <a:rPr lang="ar-TN" sz="2700" b="1" dirty="0" smtClean="0">
                <a:solidFill>
                  <a:schemeClr val="bg1"/>
                </a:solidFill>
              </a:rPr>
              <a:t>الحكومي عدد 967 لسنة 2017 المؤرخ </a:t>
            </a:r>
            <a:br>
              <a:rPr lang="ar-TN" sz="2700" b="1" dirty="0" smtClean="0">
                <a:solidFill>
                  <a:schemeClr val="bg1"/>
                </a:solidFill>
              </a:rPr>
            </a:br>
            <a:r>
              <a:rPr lang="ar-TN" sz="2700" b="1" dirty="0" smtClean="0">
                <a:solidFill>
                  <a:schemeClr val="bg1"/>
                </a:solidFill>
              </a:rPr>
              <a:t>في 31 </a:t>
            </a:r>
            <a:r>
              <a:rPr lang="ar-TN" sz="2700" b="1" dirty="0" err="1" smtClean="0">
                <a:solidFill>
                  <a:schemeClr val="bg1"/>
                </a:solidFill>
              </a:rPr>
              <a:t>جويلية</a:t>
            </a:r>
            <a:r>
              <a:rPr lang="ar-TN" sz="2700" b="1" dirty="0" smtClean="0">
                <a:solidFill>
                  <a:schemeClr val="bg1"/>
                </a:solidFill>
              </a:rPr>
              <a:t> 2017</a:t>
            </a:r>
            <a:endParaRPr lang="fr-FR" sz="3100" b="1" dirty="0">
              <a:solidFill>
                <a:schemeClr val="bg1"/>
              </a:solidFill>
            </a:endParaRPr>
          </a:p>
        </p:txBody>
      </p:sp>
      <p:sp>
        <p:nvSpPr>
          <p:cNvPr id="9" name="Espace réservé du contenu 2"/>
          <p:cNvSpPr>
            <a:spLocks noGrp="1"/>
          </p:cNvSpPr>
          <p:nvPr>
            <p:ph idx="1"/>
          </p:nvPr>
        </p:nvSpPr>
        <p:spPr>
          <a:xfrm>
            <a:off x="4214810" y="2357430"/>
            <a:ext cx="4000528" cy="1857388"/>
          </a:xfr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 anchorCtr="1">
            <a:normAutofit/>
          </a:bodyPr>
          <a:lstStyle/>
          <a:p>
            <a:pPr marL="88900" lvl="0" indent="-88900" algn="r" rtl="1">
              <a:spcBef>
                <a:spcPts val="0"/>
              </a:spcBef>
              <a:buNone/>
            </a:pPr>
            <a:r>
              <a:rPr lang="ar-TN" sz="2800" b="1" dirty="0" smtClean="0"/>
              <a:t>أ-</a:t>
            </a:r>
            <a:r>
              <a:rPr lang="ar-TN" sz="2800" dirty="0" smtClean="0"/>
              <a:t> البنايات المدنية التي يتم إنجازها لفائدة الدولة والمؤسسات العمومية والجماعات المحلية :   </a:t>
            </a:r>
            <a:r>
              <a:rPr lang="ar-TN" sz="2800" u="sng" dirty="0" smtClean="0"/>
              <a:t>5 أصناف</a:t>
            </a:r>
            <a:endParaRPr lang="fr-FR" sz="2800" u="sng" dirty="0"/>
          </a:p>
        </p:txBody>
      </p:sp>
      <p:sp>
        <p:nvSpPr>
          <p:cNvPr id="6" name="Rectangle 5"/>
          <p:cNvSpPr/>
          <p:nvPr/>
        </p:nvSpPr>
        <p:spPr>
          <a:xfrm>
            <a:off x="571472" y="1357298"/>
            <a:ext cx="82868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TN" sz="3200" b="1" u="sng" dirty="0" smtClean="0"/>
              <a:t>2-</a:t>
            </a:r>
            <a:r>
              <a:rPr lang="ar-TN" sz="2600" b="1" u="sng" dirty="0" smtClean="0"/>
              <a:t>إعادة تصنيف البنايات المدنية </a:t>
            </a:r>
            <a:r>
              <a:rPr lang="ar-TN" sz="2600" dirty="0" smtClean="0"/>
              <a:t>ليشمل:</a:t>
            </a:r>
            <a:endParaRPr lang="fr-FR" sz="2600" dirty="0"/>
          </a:p>
        </p:txBody>
      </p:sp>
      <p:sp>
        <p:nvSpPr>
          <p:cNvPr id="7" name="Rectangle 6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TN" dirty="0" smtClean="0"/>
              <a:t> </a:t>
            </a:r>
            <a:endParaRPr lang="fr-FR" dirty="0"/>
          </a:p>
        </p:txBody>
      </p:sp>
      <p:sp>
        <p:nvSpPr>
          <p:cNvPr id="14" name="Espace réservé du contenu 2"/>
          <p:cNvSpPr txBox="1">
            <a:spLocks/>
          </p:cNvSpPr>
          <p:nvPr/>
        </p:nvSpPr>
        <p:spPr>
          <a:xfrm>
            <a:off x="214282" y="4071942"/>
            <a:ext cx="3929090" cy="1857388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 anchorCtr="1">
            <a:normAutofit fontScale="92500"/>
          </a:bodyPr>
          <a:lstStyle/>
          <a:p>
            <a:pPr algn="r"/>
            <a:r>
              <a:rPr lang="ar-TN" sz="2800" b="1" dirty="0" smtClean="0"/>
              <a:t>ب - </a:t>
            </a:r>
            <a:r>
              <a:rPr lang="ar-TN" sz="2800" dirty="0" smtClean="0"/>
              <a:t>البنايات   المدنية  التي   يتم إنجازها لفائدة المؤسسات العمومية التي  لا   تكتسي   صبغة   إدارية والمنشآت العمومية</a:t>
            </a:r>
            <a:endParaRPr lang="fr-FR" sz="2800" dirty="0" smtClean="0"/>
          </a:p>
        </p:txBody>
      </p:sp>
      <p:sp>
        <p:nvSpPr>
          <p:cNvPr id="10" name="Flèche courbée vers la gauche 9"/>
          <p:cNvSpPr/>
          <p:nvPr/>
        </p:nvSpPr>
        <p:spPr>
          <a:xfrm>
            <a:off x="8215338" y="1714488"/>
            <a:ext cx="731520" cy="1216152"/>
          </a:xfrm>
          <a:prstGeom prst="curvedLeft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1" name="Flèche courbée vers la droite 10"/>
          <p:cNvSpPr/>
          <p:nvPr/>
        </p:nvSpPr>
        <p:spPr>
          <a:xfrm>
            <a:off x="0" y="2714620"/>
            <a:ext cx="714380" cy="1357322"/>
          </a:xfrm>
          <a:prstGeom prst="curvedRightArrow">
            <a:avLst>
              <a:gd name="adj1" fmla="val 25000"/>
              <a:gd name="adj2" fmla="val 49997"/>
              <a:gd name="adj3" fmla="val 26255"/>
            </a:avLst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2" name="Flèche vers le bas 11"/>
          <p:cNvSpPr/>
          <p:nvPr/>
        </p:nvSpPr>
        <p:spPr>
          <a:xfrm>
            <a:off x="7643834" y="4214818"/>
            <a:ext cx="214314" cy="642942"/>
          </a:xfrm>
          <a:prstGeom prst="downArrow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Flèche vers le bas 12"/>
          <p:cNvSpPr/>
          <p:nvPr/>
        </p:nvSpPr>
        <p:spPr>
          <a:xfrm>
            <a:off x="6858016" y="4214818"/>
            <a:ext cx="214314" cy="642942"/>
          </a:xfrm>
          <a:prstGeom prst="downArrow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lèche vers le bas 14"/>
          <p:cNvSpPr/>
          <p:nvPr/>
        </p:nvSpPr>
        <p:spPr>
          <a:xfrm>
            <a:off x="6143636" y="4214818"/>
            <a:ext cx="214314" cy="642942"/>
          </a:xfrm>
          <a:prstGeom prst="downArrow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Flèche vers le bas 15"/>
          <p:cNvSpPr/>
          <p:nvPr/>
        </p:nvSpPr>
        <p:spPr>
          <a:xfrm>
            <a:off x="5357818" y="4214818"/>
            <a:ext cx="214314" cy="642942"/>
          </a:xfrm>
          <a:prstGeom prst="downArrow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Flèche vers le bas 16"/>
          <p:cNvSpPr/>
          <p:nvPr/>
        </p:nvSpPr>
        <p:spPr>
          <a:xfrm>
            <a:off x="4572000" y="4214818"/>
            <a:ext cx="214314" cy="642942"/>
          </a:xfrm>
          <a:prstGeom prst="downArrow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ZoneTexte 18"/>
          <p:cNvSpPr txBox="1"/>
          <p:nvPr/>
        </p:nvSpPr>
        <p:spPr>
          <a:xfrm>
            <a:off x="7429520" y="4857760"/>
            <a:ext cx="5116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TN" sz="3600" b="1" dirty="0" smtClean="0"/>
              <a:t>أ</a:t>
            </a:r>
            <a:r>
              <a:rPr lang="ar-TN" sz="3200" b="1" dirty="0" smtClean="0"/>
              <a:t>1</a:t>
            </a:r>
            <a:endParaRPr lang="fr-FR" sz="3600" b="1" dirty="0"/>
          </a:p>
        </p:txBody>
      </p:sp>
      <p:sp>
        <p:nvSpPr>
          <p:cNvPr id="21" name="ZoneTexte 20"/>
          <p:cNvSpPr txBox="1"/>
          <p:nvPr/>
        </p:nvSpPr>
        <p:spPr>
          <a:xfrm>
            <a:off x="4429124" y="4857760"/>
            <a:ext cx="5116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TN" sz="3600" b="1" dirty="0" smtClean="0"/>
              <a:t>أ</a:t>
            </a:r>
            <a:r>
              <a:rPr lang="ar-TN" sz="3200" b="1" dirty="0" smtClean="0"/>
              <a:t>5</a:t>
            </a:r>
            <a:endParaRPr lang="fr-FR" sz="3600" b="1" dirty="0"/>
          </a:p>
        </p:txBody>
      </p:sp>
      <p:sp>
        <p:nvSpPr>
          <p:cNvPr id="22" name="ZoneTexte 21"/>
          <p:cNvSpPr txBox="1"/>
          <p:nvPr/>
        </p:nvSpPr>
        <p:spPr>
          <a:xfrm>
            <a:off x="5214942" y="4857760"/>
            <a:ext cx="5116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TN" sz="3600" b="1" dirty="0" smtClean="0"/>
              <a:t>أ</a:t>
            </a:r>
            <a:r>
              <a:rPr lang="ar-TN" sz="3200" b="1" dirty="0" smtClean="0"/>
              <a:t>4</a:t>
            </a:r>
            <a:endParaRPr lang="fr-FR" sz="3600" b="1" dirty="0"/>
          </a:p>
        </p:txBody>
      </p:sp>
      <p:sp>
        <p:nvSpPr>
          <p:cNvPr id="23" name="ZoneTexte 22"/>
          <p:cNvSpPr txBox="1"/>
          <p:nvPr/>
        </p:nvSpPr>
        <p:spPr>
          <a:xfrm>
            <a:off x="6643702" y="4857760"/>
            <a:ext cx="5116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TN" sz="3600" b="1" dirty="0" smtClean="0"/>
              <a:t>أ</a:t>
            </a:r>
            <a:r>
              <a:rPr lang="ar-TN" sz="3200" b="1" dirty="0" smtClean="0"/>
              <a:t>2</a:t>
            </a:r>
            <a:endParaRPr lang="fr-FR" sz="3600" b="1" dirty="0"/>
          </a:p>
        </p:txBody>
      </p:sp>
      <p:sp>
        <p:nvSpPr>
          <p:cNvPr id="24" name="ZoneTexte 23"/>
          <p:cNvSpPr txBox="1"/>
          <p:nvPr/>
        </p:nvSpPr>
        <p:spPr>
          <a:xfrm>
            <a:off x="5929322" y="4857760"/>
            <a:ext cx="5116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TN" sz="3600" b="1" dirty="0" smtClean="0"/>
              <a:t>أ</a:t>
            </a:r>
            <a:r>
              <a:rPr lang="ar-TN" sz="3200" b="1" dirty="0" smtClean="0"/>
              <a:t>3</a:t>
            </a:r>
            <a:endParaRPr lang="fr-FR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501122" cy="785818"/>
          </a:xfrm>
          <a:solidFill>
            <a:schemeClr val="accent2">
              <a:lumMod val="75000"/>
            </a:schemeClr>
          </a:solidFill>
        </p:spPr>
        <p:txBody>
          <a:bodyPr>
            <a:normAutofit fontScale="90000"/>
          </a:bodyPr>
          <a:lstStyle/>
          <a:p>
            <a:pPr lvl="0" rtl="1"/>
            <a:r>
              <a:rPr lang="ar-TN" sz="3100" b="1" dirty="0" smtClean="0">
                <a:solidFill>
                  <a:schemeClr val="bg1"/>
                </a:solidFill>
              </a:rPr>
              <a:t>أهم  المقتضيات الجديدة الواردة بالأمر</a:t>
            </a:r>
            <a:r>
              <a:rPr lang="ar-TN" sz="3100" dirty="0" smtClean="0"/>
              <a:t> </a:t>
            </a:r>
            <a:r>
              <a:rPr lang="ar-TN" sz="3100" b="1" dirty="0" smtClean="0">
                <a:solidFill>
                  <a:schemeClr val="bg1"/>
                </a:solidFill>
              </a:rPr>
              <a:t>الحكومي عدد </a:t>
            </a:r>
            <a:r>
              <a:rPr lang="ar-TN" sz="2700" b="1" dirty="0" smtClean="0">
                <a:solidFill>
                  <a:schemeClr val="bg1"/>
                </a:solidFill>
              </a:rPr>
              <a:t>967</a:t>
            </a:r>
            <a:r>
              <a:rPr lang="ar-TN" sz="3100" b="1" dirty="0" smtClean="0">
                <a:solidFill>
                  <a:schemeClr val="bg1"/>
                </a:solidFill>
              </a:rPr>
              <a:t> لسنة </a:t>
            </a:r>
            <a:r>
              <a:rPr lang="ar-TN" sz="2700" b="1" dirty="0" smtClean="0">
                <a:solidFill>
                  <a:schemeClr val="bg1"/>
                </a:solidFill>
              </a:rPr>
              <a:t>2017</a:t>
            </a:r>
            <a:r>
              <a:rPr lang="ar-TN" sz="3100" b="1" dirty="0" smtClean="0">
                <a:solidFill>
                  <a:schemeClr val="bg1"/>
                </a:solidFill>
              </a:rPr>
              <a:t> المؤرخ في </a:t>
            </a:r>
            <a:r>
              <a:rPr lang="ar-TN" sz="2700" b="1" dirty="0" smtClean="0">
                <a:solidFill>
                  <a:schemeClr val="bg1"/>
                </a:solidFill>
              </a:rPr>
              <a:t>31</a:t>
            </a:r>
            <a:r>
              <a:rPr lang="ar-TN" sz="3100" b="1" dirty="0" smtClean="0">
                <a:solidFill>
                  <a:schemeClr val="bg1"/>
                </a:solidFill>
              </a:rPr>
              <a:t> </a:t>
            </a:r>
            <a:r>
              <a:rPr lang="ar-TN" sz="3100" b="1" dirty="0" err="1" smtClean="0">
                <a:solidFill>
                  <a:schemeClr val="bg1"/>
                </a:solidFill>
              </a:rPr>
              <a:t>جويلية</a:t>
            </a:r>
            <a:r>
              <a:rPr lang="ar-TN" sz="3100" b="1" dirty="0" smtClean="0">
                <a:solidFill>
                  <a:schemeClr val="bg1"/>
                </a:solidFill>
              </a:rPr>
              <a:t> </a:t>
            </a:r>
            <a:r>
              <a:rPr lang="ar-TN" sz="2700" b="1" dirty="0" smtClean="0">
                <a:solidFill>
                  <a:schemeClr val="bg1"/>
                </a:solidFill>
              </a:rPr>
              <a:t>2017</a:t>
            </a:r>
            <a:endParaRPr lang="fr-FR" sz="3100" b="1" dirty="0">
              <a:solidFill>
                <a:schemeClr val="bg1"/>
              </a:solidFill>
            </a:endParaRPr>
          </a:p>
        </p:txBody>
      </p:sp>
      <p:sp>
        <p:nvSpPr>
          <p:cNvPr id="9" name="Espace réservé du contenu 2"/>
          <p:cNvSpPr>
            <a:spLocks noGrp="1"/>
          </p:cNvSpPr>
          <p:nvPr>
            <p:ph idx="1"/>
          </p:nvPr>
        </p:nvSpPr>
        <p:spPr>
          <a:xfrm>
            <a:off x="428596" y="1214422"/>
            <a:ext cx="8429684" cy="928694"/>
          </a:xfrm>
          <a:ln w="28575">
            <a:solidFill>
              <a:schemeClr val="tx1"/>
            </a:solidFill>
          </a:ln>
        </p:spPr>
        <p:txBody>
          <a:bodyPr vert="horz" lIns="91440" tIns="45720" rIns="91440" bIns="45720" rtlCol="0" anchor="ctr" anchorCtr="1">
            <a:normAutofit lnSpcReduction="10000"/>
          </a:bodyPr>
          <a:lstStyle/>
          <a:p>
            <a:pPr marL="88900" lvl="0" indent="-88900" algn="r" rtl="1">
              <a:buNone/>
            </a:pPr>
            <a:r>
              <a:rPr lang="ar-TN" sz="2800" b="1" dirty="0" smtClean="0"/>
              <a:t>أ-</a:t>
            </a:r>
            <a:r>
              <a:rPr lang="ar-TN" sz="2800" dirty="0" smtClean="0"/>
              <a:t> </a:t>
            </a:r>
            <a:r>
              <a:rPr lang="ar-TN" sz="2800" b="1" dirty="0" smtClean="0"/>
              <a:t>البنايات المدنية التي يتم إنجازها لفائدة الدولة والمؤسسات العمومية والجماعات المحلية</a:t>
            </a:r>
            <a:r>
              <a:rPr lang="ar-TN" sz="2800" b="1" u="sng" dirty="0" smtClean="0"/>
              <a:t> (5 أصناف)</a:t>
            </a:r>
            <a:endParaRPr lang="fr-FR" sz="2800" b="1" dirty="0"/>
          </a:p>
        </p:txBody>
      </p:sp>
      <p:sp>
        <p:nvSpPr>
          <p:cNvPr id="7" name="Rectangle 6"/>
          <p:cNvSpPr/>
          <p:nvPr/>
        </p:nvSpPr>
        <p:spPr>
          <a:xfrm>
            <a:off x="2285984" y="314324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TN" dirty="0" smtClean="0"/>
              <a:t> 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500034" y="2285992"/>
            <a:ext cx="835824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TN" sz="2800" b="1" u="sng" dirty="0" smtClean="0"/>
              <a:t>الصنف أ1</a:t>
            </a:r>
            <a:r>
              <a:rPr lang="ar-TN" sz="2800" dirty="0" smtClean="0"/>
              <a:t>: </a:t>
            </a:r>
          </a:p>
          <a:p>
            <a:pPr algn="just" rtl="1"/>
            <a:r>
              <a:rPr lang="ar-TN" sz="2800" b="1" dirty="0" smtClean="0"/>
              <a:t>البنايات المدنية المعقدة وكل البنايات المدنية الجديدة الراجعة بالنظر للوزارات والتي تفوق كلفتها 7مليون دينار </a:t>
            </a:r>
            <a:r>
              <a:rPr lang="ar-TN" sz="2800" dirty="0" smtClean="0"/>
              <a:t>(تتعهد بإنجازها وزارة التجهيز والإسكان والتهيئة الترابية </a:t>
            </a:r>
            <a:r>
              <a:rPr lang="ar-TN" sz="2800" b="1" u="sng" dirty="0" smtClean="0"/>
              <a:t>آليا</a:t>
            </a:r>
            <a:r>
              <a:rPr lang="ar-TN" sz="2800" dirty="0" smtClean="0"/>
              <a:t> بصفتها صاحب </a:t>
            </a:r>
            <a:r>
              <a:rPr lang="ar-TN" sz="2800" dirty="0" err="1" smtClean="0"/>
              <a:t>منشإ</a:t>
            </a:r>
            <a:r>
              <a:rPr lang="ar-TN" sz="2800" dirty="0" smtClean="0"/>
              <a:t> مفوض). </a:t>
            </a:r>
            <a:r>
              <a:rPr lang="ar-TN" sz="2800" dirty="0" smtClean="0">
                <a:solidFill>
                  <a:schemeClr val="bg1">
                    <a:lumMod val="65000"/>
                  </a:schemeClr>
                </a:solidFill>
              </a:rPr>
              <a:t>على غرار:</a:t>
            </a:r>
            <a:r>
              <a:rPr lang="ar-SA" sz="28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endParaRPr lang="ar-TN" sz="28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just" rtl="1"/>
            <a:r>
              <a:rPr lang="ar-TN" sz="2800" dirty="0" smtClean="0">
                <a:solidFill>
                  <a:schemeClr val="bg1">
                    <a:lumMod val="65000"/>
                  </a:schemeClr>
                </a:solidFill>
              </a:rPr>
              <a:t> -</a:t>
            </a:r>
            <a:r>
              <a:rPr lang="ar-SA" sz="2800" dirty="0" smtClean="0">
                <a:solidFill>
                  <a:schemeClr val="bg1">
                    <a:lumMod val="65000"/>
                  </a:schemeClr>
                </a:solidFill>
              </a:rPr>
              <a:t>مقرات البرلمان ومقرات الوزارات وكتابات الدولة</a:t>
            </a:r>
            <a:r>
              <a:rPr lang="ar-TN" sz="2800" dirty="0" smtClean="0">
                <a:solidFill>
                  <a:schemeClr val="bg1">
                    <a:lumMod val="65000"/>
                  </a:schemeClr>
                </a:solidFill>
              </a:rPr>
              <a:t> ،</a:t>
            </a:r>
          </a:p>
          <a:p>
            <a:pPr lvl="0" algn="just" rtl="1"/>
            <a:r>
              <a:rPr lang="ar-TN" sz="2800" dirty="0" smtClean="0">
                <a:solidFill>
                  <a:schemeClr val="bg1">
                    <a:lumMod val="65000"/>
                  </a:schemeClr>
                </a:solidFill>
              </a:rPr>
              <a:t>-</a:t>
            </a:r>
            <a:r>
              <a:rPr lang="ar-SA" sz="2800" dirty="0" smtClean="0">
                <a:solidFill>
                  <a:schemeClr val="bg1">
                    <a:lumMod val="65000"/>
                  </a:schemeClr>
                </a:solidFill>
              </a:rPr>
              <a:t>المستشفيات الجامعية والمستشفيات </a:t>
            </a:r>
            <a:r>
              <a:rPr lang="ar-SA" sz="2800" dirty="0" err="1" smtClean="0">
                <a:solidFill>
                  <a:schemeClr val="bg1">
                    <a:lumMod val="65000"/>
                  </a:schemeClr>
                </a:solidFill>
              </a:rPr>
              <a:t>الجهوية</a:t>
            </a:r>
            <a:r>
              <a:rPr lang="ar-SA" sz="2800" dirty="0" smtClean="0">
                <a:solidFill>
                  <a:schemeClr val="bg1">
                    <a:lumMod val="65000"/>
                  </a:schemeClr>
                </a:solidFill>
              </a:rPr>
              <a:t> و المصحات العمومية المتعددة الاختصاصات،</a:t>
            </a:r>
            <a:endParaRPr lang="fr-FR" sz="2800" dirty="0" smtClean="0">
              <a:solidFill>
                <a:schemeClr val="bg1">
                  <a:lumMod val="65000"/>
                </a:schemeClr>
              </a:solidFill>
            </a:endParaRPr>
          </a:p>
          <a:p>
            <a:pPr lvl="0" algn="just" rtl="1"/>
            <a:r>
              <a:rPr lang="ar-TN" sz="2800" dirty="0" smtClean="0">
                <a:solidFill>
                  <a:schemeClr val="bg1">
                    <a:lumMod val="65000"/>
                  </a:schemeClr>
                </a:solidFill>
              </a:rPr>
              <a:t>-</a:t>
            </a:r>
            <a:r>
              <a:rPr lang="ar-SA" sz="2800" dirty="0" smtClean="0">
                <a:solidFill>
                  <a:schemeClr val="bg1">
                    <a:lumMod val="65000"/>
                  </a:schemeClr>
                </a:solidFill>
              </a:rPr>
              <a:t>المركبات الجامعية بمختلف مكوناتها والكليات والمعاهد العليا ،</a:t>
            </a:r>
            <a:endParaRPr lang="ar-TN" sz="2800" dirty="0" smtClean="0">
              <a:solidFill>
                <a:schemeClr val="bg1">
                  <a:lumMod val="65000"/>
                </a:schemeClr>
              </a:solidFill>
            </a:endParaRPr>
          </a:p>
          <a:p>
            <a:pPr lvl="0" algn="just" rtl="1"/>
            <a:r>
              <a:rPr lang="ar-TN" sz="2800" dirty="0" smtClean="0">
                <a:solidFill>
                  <a:schemeClr val="bg1">
                    <a:lumMod val="65000"/>
                  </a:schemeClr>
                </a:solidFill>
              </a:rPr>
              <a:t>- </a:t>
            </a:r>
            <a:r>
              <a:rPr lang="ar-SA" sz="2800" dirty="0" smtClean="0">
                <a:solidFill>
                  <a:schemeClr val="bg1">
                    <a:lumMod val="65000"/>
                  </a:schemeClr>
                </a:solidFill>
              </a:rPr>
              <a:t>كل بناية مدنية معدة لاحتضان تظاهرات دولية</a:t>
            </a:r>
            <a:r>
              <a:rPr lang="ar-TN" sz="2800" dirty="0" smtClean="0">
                <a:solidFill>
                  <a:schemeClr val="bg1">
                    <a:lumMod val="65000"/>
                  </a:schemeClr>
                </a:solidFill>
              </a:rPr>
              <a:t>..............</a:t>
            </a:r>
            <a:endParaRPr lang="ar-TN" dirty="0" smtClean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572560" cy="857256"/>
          </a:xfrm>
          <a:solidFill>
            <a:schemeClr val="accent2">
              <a:lumMod val="75000"/>
            </a:schemeClr>
          </a:solidFill>
          <a:ln w="19050">
            <a:noFill/>
          </a:ln>
        </p:spPr>
        <p:txBody>
          <a:bodyPr>
            <a:normAutofit fontScale="90000"/>
          </a:bodyPr>
          <a:lstStyle/>
          <a:p>
            <a:pPr lvl="0" rtl="1"/>
            <a:r>
              <a:rPr lang="ar-TN" sz="3100" b="1" dirty="0" smtClean="0">
                <a:solidFill>
                  <a:schemeClr val="bg1"/>
                </a:solidFill>
              </a:rPr>
              <a:t>أهم  المقتضيات الجديدة الواردة بالأمر</a:t>
            </a:r>
            <a:r>
              <a:rPr lang="ar-TN" sz="3100" dirty="0" smtClean="0"/>
              <a:t> </a:t>
            </a:r>
            <a:r>
              <a:rPr lang="ar-TN" sz="3100" b="1" dirty="0" smtClean="0">
                <a:solidFill>
                  <a:schemeClr val="bg1"/>
                </a:solidFill>
              </a:rPr>
              <a:t>الحكومي عدد </a:t>
            </a:r>
            <a:r>
              <a:rPr lang="ar-TN" sz="2700" b="1" dirty="0" smtClean="0">
                <a:solidFill>
                  <a:schemeClr val="bg1"/>
                </a:solidFill>
              </a:rPr>
              <a:t>967</a:t>
            </a:r>
            <a:r>
              <a:rPr lang="ar-TN" sz="3100" b="1" dirty="0" smtClean="0">
                <a:solidFill>
                  <a:schemeClr val="bg1"/>
                </a:solidFill>
              </a:rPr>
              <a:t> لسنة </a:t>
            </a:r>
            <a:r>
              <a:rPr lang="ar-TN" sz="2700" b="1" dirty="0" smtClean="0">
                <a:solidFill>
                  <a:schemeClr val="bg1"/>
                </a:solidFill>
              </a:rPr>
              <a:t>2017</a:t>
            </a:r>
            <a:r>
              <a:rPr lang="ar-TN" sz="3100" b="1" dirty="0" smtClean="0">
                <a:solidFill>
                  <a:schemeClr val="bg1"/>
                </a:solidFill>
              </a:rPr>
              <a:t> المؤرخ في </a:t>
            </a:r>
            <a:r>
              <a:rPr lang="ar-TN" sz="2700" b="1" dirty="0" smtClean="0">
                <a:solidFill>
                  <a:schemeClr val="bg1"/>
                </a:solidFill>
              </a:rPr>
              <a:t>31</a:t>
            </a:r>
            <a:r>
              <a:rPr lang="ar-TN" sz="3100" b="1" dirty="0" smtClean="0">
                <a:solidFill>
                  <a:schemeClr val="bg1"/>
                </a:solidFill>
              </a:rPr>
              <a:t> </a:t>
            </a:r>
            <a:r>
              <a:rPr lang="ar-TN" sz="3100" b="1" dirty="0" err="1" smtClean="0">
                <a:solidFill>
                  <a:schemeClr val="bg1"/>
                </a:solidFill>
              </a:rPr>
              <a:t>جويلية</a:t>
            </a:r>
            <a:r>
              <a:rPr lang="ar-TN" sz="3100" b="1" dirty="0" smtClean="0">
                <a:solidFill>
                  <a:schemeClr val="bg1"/>
                </a:solidFill>
              </a:rPr>
              <a:t> </a:t>
            </a:r>
            <a:r>
              <a:rPr lang="ar-TN" sz="2700" b="1" dirty="0" smtClean="0">
                <a:solidFill>
                  <a:schemeClr val="bg1"/>
                </a:solidFill>
              </a:rPr>
              <a:t>2017</a:t>
            </a:r>
            <a:endParaRPr lang="fr-FR" sz="3100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5984" y="314324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TN" dirty="0" smtClean="0"/>
              <a:t> 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500034" y="1928802"/>
            <a:ext cx="8358246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TN" sz="2800" b="1" u="sng" dirty="0" smtClean="0"/>
              <a:t>الصنف أ2:</a:t>
            </a:r>
            <a:r>
              <a:rPr lang="ar-TN" sz="2800" b="1" dirty="0" smtClean="0"/>
              <a:t> </a:t>
            </a:r>
          </a:p>
          <a:p>
            <a:pPr algn="just" rtl="1"/>
            <a:endParaRPr lang="ar-TN" sz="2800" b="1" dirty="0" smtClean="0"/>
          </a:p>
          <a:p>
            <a:pPr algn="just" rtl="1"/>
            <a:r>
              <a:rPr lang="ar-TN" sz="2800" dirty="0" smtClean="0"/>
              <a:t>البنايات المندرجة ضمن </a:t>
            </a:r>
            <a:r>
              <a:rPr lang="ar-TN" sz="2800" b="1" dirty="0" smtClean="0"/>
              <a:t>برنامج وطني لصيانة البنايات المدنية .</a:t>
            </a:r>
          </a:p>
          <a:p>
            <a:pPr algn="just" rtl="1"/>
            <a:endParaRPr lang="ar-TN" sz="2800" b="1" dirty="0" smtClean="0"/>
          </a:p>
          <a:p>
            <a:pPr algn="just" rtl="1"/>
            <a:r>
              <a:rPr lang="ar-TN" sz="2800" dirty="0" smtClean="0"/>
              <a:t>        يتعهد بإنجازها صاحب </a:t>
            </a:r>
            <a:r>
              <a:rPr lang="ar-TN" sz="2800" dirty="0" err="1" smtClean="0"/>
              <a:t>المنشإ</a:t>
            </a:r>
            <a:r>
              <a:rPr lang="ar-TN" sz="2800" dirty="0" smtClean="0"/>
              <a:t> غير </a:t>
            </a:r>
            <a:r>
              <a:rPr lang="ar-TN" sz="2800" b="1" dirty="0" smtClean="0"/>
              <a:t>أنه يمكن التعهد </a:t>
            </a:r>
            <a:r>
              <a:rPr lang="ar-TN" sz="2800" b="1" dirty="0" err="1" smtClean="0"/>
              <a:t>بها</a:t>
            </a:r>
            <a:r>
              <a:rPr lang="ar-TN" sz="2800" b="1" dirty="0" smtClean="0"/>
              <a:t> من قبل وزارة التجهيز بمقتضى مقرر من السيد رئيس الحكومة .</a:t>
            </a:r>
          </a:p>
          <a:p>
            <a:pPr algn="just" rtl="1"/>
            <a:endParaRPr lang="ar-TN" sz="2800" b="1" dirty="0" smtClean="0"/>
          </a:p>
          <a:p>
            <a:pPr algn="just" rtl="1"/>
            <a:r>
              <a:rPr lang="ar-TN" sz="2800" dirty="0" smtClean="0">
                <a:solidFill>
                  <a:schemeClr val="bg1">
                    <a:lumMod val="65000"/>
                  </a:schemeClr>
                </a:solidFill>
              </a:rPr>
              <a:t>على غرار برامج صيانة المؤسسات التربوية أو المؤسسات الصحية </a:t>
            </a:r>
          </a:p>
          <a:p>
            <a:pPr algn="r"/>
            <a:endParaRPr lang="ar-TN" dirty="0" smtClean="0"/>
          </a:p>
        </p:txBody>
      </p:sp>
      <p:sp>
        <p:nvSpPr>
          <p:cNvPr id="8" name="Flèche gauche 7"/>
          <p:cNvSpPr/>
          <p:nvPr/>
        </p:nvSpPr>
        <p:spPr>
          <a:xfrm>
            <a:off x="8072462" y="3786190"/>
            <a:ext cx="785818" cy="357190"/>
          </a:xfrm>
          <a:prstGeom prst="left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1505</TotalTime>
  <Words>1598</Words>
  <Application>Microsoft Office PowerPoint</Application>
  <PresentationFormat>Affichage à l'écran (4:3)</PresentationFormat>
  <Paragraphs>162</Paragraphs>
  <Slides>18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Thème Office</vt:lpstr>
      <vt:lpstr>     في إطار اليوم الإعلامي لعمادة المهندسين التونسيين الجمعية الوطنية للمهندسين المستشارين ومكاتب الدراسات                                                                                     السبت 13 جانفي 2018 </vt:lpstr>
      <vt:lpstr>تــوطــئــة</vt:lpstr>
      <vt:lpstr>تذكير حول التراتيب المنظمة للبنايات المدنية قبل جويلية 2017 </vt:lpstr>
      <vt:lpstr>تذكير حول التراتيب المنظمة للبنايات المدنية قبل جويلية 2017 </vt:lpstr>
      <vt:lpstr>الأسباب التي أدت إلى مراجعة الأمر عدد 2617 لسنة 2009 المؤرخ في 14 سبتمبر 2009</vt:lpstr>
      <vt:lpstr>أهم  المقتضيات الجديدة الواردة بالأمر الحكومي عدد 967 لسنة 2017 المؤرخ  في 31 جويلية 2017</vt:lpstr>
      <vt:lpstr>أهم  المقتضيات الجديدة الواردة بالأمر الحكومي عدد 967 لسنة 2017 المؤرخ  في 31 جويلية 2017</vt:lpstr>
      <vt:lpstr>أهم  المقتضيات الجديدة الواردة بالأمر الحكومي عدد 967 لسنة 2017 المؤرخ في 31 جويلية 2017</vt:lpstr>
      <vt:lpstr>أهم  المقتضيات الجديدة الواردة بالأمر الحكومي عدد 967 لسنة 2017 المؤرخ في 31 جويلية 2017</vt:lpstr>
      <vt:lpstr>أهم  المقتضيات الجديدة الواردة بالأمر الحكومي عدد 967 لسنة 2017 المؤرخ في 31 جويلية 2017</vt:lpstr>
      <vt:lpstr>أهم  المقتضيات الجديدة الواردة بالأمر الحكومي عدد 967 لسنة 2017 المؤرخ في 31 جويلية 2017</vt:lpstr>
      <vt:lpstr>أهم  المقتضيات الجديدة الواردة بالأمر الحكومي عدد 967 لسنة 2017 المؤرخ في 31 جويلية 2017</vt:lpstr>
      <vt:lpstr>أهم  المقتضيات الجديدة الواردة بالأمر الحكومي عدد 967 لسنة 2017 المؤرخ في 31 جويلية 2017</vt:lpstr>
      <vt:lpstr>أهم  المقتضيات الجديدة الواردة بالأمر الحكومي عدد 967 لسنة 2017 المؤرخ في 31 جويلية 2017</vt:lpstr>
      <vt:lpstr>أهم  المقتضيات الجديدة الواردة بالأمر الحكومي عدد 967 لسنة 2017 المؤرخ في 31 جويلية 2017</vt:lpstr>
      <vt:lpstr>أهم  المقتضيات الجديدة الواردة بالأمر الحكومي عدد 967 لسنة 2017 المؤرخ في 31 جويلية 2017</vt:lpstr>
      <vt:lpstr>أهم  المقتضيات الجديدة الواردة بالأمر الحكومي عدد 967 لسنة 2017 المؤرخ في 31 جويلية 2017</vt:lpstr>
      <vt:lpstr>  </vt:lpstr>
    </vt:vector>
  </TitlesOfParts>
  <Company>MEHAT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يوم دراسي  "حول مزيد التحكم في تنظيم إنجاز البنايات المدنية من خلال الأمر الجديد عدد 2617 لسنة 2009 المؤرخ في 14 سبتمبر 2009 المتعلق بتنظيم "</dc:title>
  <dc:creator>dgbc.harrabi</dc:creator>
  <cp:lastModifiedBy>user</cp:lastModifiedBy>
  <cp:revision>311</cp:revision>
  <dcterms:created xsi:type="dcterms:W3CDTF">2010-03-24T10:26:29Z</dcterms:created>
  <dcterms:modified xsi:type="dcterms:W3CDTF">2018-01-13T08:04:23Z</dcterms:modified>
</cp:coreProperties>
</file>